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78" r:id="rId11"/>
  </p:sldIdLst>
  <p:sldSz cx="12192000" cy="6858000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27E0356-8A9B-4D63-A0E6-371E75EEA222}">
          <p14:sldIdLst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78"/>
          </p14:sldIdLst>
        </p14:section>
        <p14:section name="Sección sin título" id="{71CE4470-8B99-4F0A-A2E9-5897442A43D1}">
          <p14:sldIdLst/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aciones Publicas PC03" initials="RPP" lastIdx="2" clrIdx="0"/>
  <p:cmAuthor id="2" name="Aj pc27" initials="Ap" lastIdx="2" clrIdx="1">
    <p:extLst>
      <p:ext uri="{19B8F6BF-5375-455C-9EA6-DF929625EA0E}">
        <p15:presenceInfo xmlns:p15="http://schemas.microsoft.com/office/powerpoint/2012/main" userId="S-1-5-21-1940114318-1031133434-2187865080-1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2685F8"/>
    <a:srgbClr val="3366FF"/>
    <a:srgbClr val="0099FF"/>
    <a:srgbClr val="33CCFF"/>
    <a:srgbClr val="FF66FF"/>
    <a:srgbClr val="FF0066"/>
    <a:srgbClr val="CC0000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5165" autoAdjust="0"/>
  </p:normalViewPr>
  <p:slideViewPr>
    <p:cSldViewPr showGuides="1">
      <p:cViewPr varScale="1">
        <p:scale>
          <a:sx n="65" d="100"/>
          <a:sy n="65" d="100"/>
        </p:scale>
        <p:origin x="67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712D2-FC27-4780-BF76-71AF8A3010D5}" type="doc">
      <dgm:prSet loTypeId="urn:microsoft.com/office/officeart/2005/8/layout/h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383BAA6F-EED3-46EB-BEA0-AC4BEC74C194}">
      <dgm:prSet phldrT="[Texto]" custT="1"/>
      <dgm:spPr/>
      <dgm:t>
        <a:bodyPr/>
        <a:lstStyle/>
        <a:p>
          <a:r>
            <a:rPr 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APRENDIENDO EN FAMILIA </a:t>
          </a:r>
        </a:p>
        <a:p>
          <a:r>
            <a:rPr 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MINISTERIO DE EDUCACIÓN (MINED)</a:t>
          </a:r>
          <a:endParaRPr lang="es-NI" sz="2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3C87F-B6D4-423D-B04E-EC04FEB733A0}" type="parTrans" cxnId="{E2B8F3CF-15A8-42F7-B77B-3745BB774E3D}">
      <dgm:prSet/>
      <dgm:spPr/>
      <dgm:t>
        <a:bodyPr/>
        <a:lstStyle/>
        <a:p>
          <a:endParaRPr lang="es-NI"/>
        </a:p>
      </dgm:t>
    </dgm:pt>
    <dgm:pt modelId="{C8541193-4109-4AF2-9925-F69FCFD00F35}" type="sibTrans" cxnId="{E2B8F3CF-15A8-42F7-B77B-3745BB774E3D}">
      <dgm:prSet/>
      <dgm:spPr/>
      <dgm:t>
        <a:bodyPr/>
        <a:lstStyle/>
        <a:p>
          <a:endParaRPr lang="es-NI"/>
        </a:p>
      </dgm:t>
    </dgm:pt>
    <dgm:pt modelId="{E470077C-ADCF-4F28-B229-BAA78AE22B10}">
      <dgm:prSet phldrT="[Texto]" custT="1"/>
      <dgm:spPr/>
      <dgm:t>
        <a:bodyPr/>
        <a:lstStyle/>
        <a:p>
          <a:pPr algn="just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Las  y los maestr@s están siempre atentos para ayudarte, puedes buscar a una consejera escolar y/o la maestr@s en el que confíes, cuéntale si alguien está tocando tus partes íntimas, o te ha hecho sentir incomodo en tu casa, en tu escuela o en tu comunidad.</a:t>
          </a:r>
          <a:endParaRPr lang="es-NI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59340-C54A-4B0B-A4D5-153A33688EE0}" type="parTrans" cxnId="{B46168FA-A211-4A9E-BDB3-1C6EACD75329}">
      <dgm:prSet/>
      <dgm:spPr/>
      <dgm:t>
        <a:bodyPr/>
        <a:lstStyle/>
        <a:p>
          <a:endParaRPr lang="es-NI"/>
        </a:p>
      </dgm:t>
    </dgm:pt>
    <dgm:pt modelId="{91203C6D-EC63-48E6-8A7C-7A362F1DE4A3}" type="sibTrans" cxnId="{B46168FA-A211-4A9E-BDB3-1C6EACD75329}">
      <dgm:prSet/>
      <dgm:spPr/>
      <dgm:t>
        <a:bodyPr/>
        <a:lstStyle/>
        <a:p>
          <a:endParaRPr lang="es-NI"/>
        </a:p>
      </dgm:t>
    </dgm:pt>
    <dgm:pt modelId="{FF5D6DA0-E1AB-43C8-A2E8-A26C7253386A}" type="pres">
      <dgm:prSet presAssocID="{A02712D2-FC27-4780-BF76-71AF8A3010D5}" presName="composite" presStyleCnt="0">
        <dgm:presLayoutVars>
          <dgm:chMax val="1"/>
          <dgm:dir/>
          <dgm:resizeHandles val="exact"/>
        </dgm:presLayoutVars>
      </dgm:prSet>
      <dgm:spPr/>
    </dgm:pt>
    <dgm:pt modelId="{A4B3D884-34EC-426B-BF3E-518EFEED426A}" type="pres">
      <dgm:prSet presAssocID="{383BAA6F-EED3-46EB-BEA0-AC4BEC74C194}" presName="roof" presStyleLbl="dkBgShp" presStyleIdx="0" presStyleCnt="2" custLinFactNeighborX="29" custLinFactNeighborY="12938"/>
      <dgm:spPr/>
    </dgm:pt>
    <dgm:pt modelId="{C13130E8-B897-414F-B4A5-C544DF1A713A}" type="pres">
      <dgm:prSet presAssocID="{383BAA6F-EED3-46EB-BEA0-AC4BEC74C194}" presName="pillars" presStyleCnt="0"/>
      <dgm:spPr/>
    </dgm:pt>
    <dgm:pt modelId="{951B7DBA-8C53-4AD6-8AA7-C48F160306D1}" type="pres">
      <dgm:prSet presAssocID="{383BAA6F-EED3-46EB-BEA0-AC4BEC74C194}" presName="pillar1" presStyleLbl="node1" presStyleIdx="0" presStyleCnt="1" custScaleX="102567" custLinFactNeighborX="-1525" custLinFactNeighborY="1187">
        <dgm:presLayoutVars>
          <dgm:bulletEnabled val="1"/>
        </dgm:presLayoutVars>
      </dgm:prSet>
      <dgm:spPr/>
    </dgm:pt>
    <dgm:pt modelId="{D8CEE08E-AE4A-4C95-8AA0-F93EF46B3D2A}" type="pres">
      <dgm:prSet presAssocID="{383BAA6F-EED3-46EB-BEA0-AC4BEC74C194}" presName="base" presStyleLbl="dkBgShp" presStyleIdx="1" presStyleCnt="2" custLinFactNeighborX="-371" custLinFactNeighborY="-34907"/>
      <dgm:spPr/>
    </dgm:pt>
  </dgm:ptLst>
  <dgm:cxnLst>
    <dgm:cxn modelId="{16C29146-6ED0-4EBB-A22C-A5BCDF7E96D2}" type="presOf" srcId="{A02712D2-FC27-4780-BF76-71AF8A3010D5}" destId="{FF5D6DA0-E1AB-43C8-A2E8-A26C7253386A}" srcOrd="0" destOrd="0" presId="urn:microsoft.com/office/officeart/2005/8/layout/hList3"/>
    <dgm:cxn modelId="{AF1CF38C-59B3-4A05-9DF1-3BF7C02D3DCC}" type="presOf" srcId="{E470077C-ADCF-4F28-B229-BAA78AE22B10}" destId="{951B7DBA-8C53-4AD6-8AA7-C48F160306D1}" srcOrd="0" destOrd="0" presId="urn:microsoft.com/office/officeart/2005/8/layout/hList3"/>
    <dgm:cxn modelId="{E2B8F3CF-15A8-42F7-B77B-3745BB774E3D}" srcId="{A02712D2-FC27-4780-BF76-71AF8A3010D5}" destId="{383BAA6F-EED3-46EB-BEA0-AC4BEC74C194}" srcOrd="0" destOrd="0" parTransId="{2673C87F-B6D4-423D-B04E-EC04FEB733A0}" sibTransId="{C8541193-4109-4AF2-9925-F69FCFD00F35}"/>
    <dgm:cxn modelId="{B4A885E0-063F-4274-B2A0-DF44589AECDB}" type="presOf" srcId="{383BAA6F-EED3-46EB-BEA0-AC4BEC74C194}" destId="{A4B3D884-34EC-426B-BF3E-518EFEED426A}" srcOrd="0" destOrd="0" presId="urn:microsoft.com/office/officeart/2005/8/layout/hList3"/>
    <dgm:cxn modelId="{B46168FA-A211-4A9E-BDB3-1C6EACD75329}" srcId="{383BAA6F-EED3-46EB-BEA0-AC4BEC74C194}" destId="{E470077C-ADCF-4F28-B229-BAA78AE22B10}" srcOrd="0" destOrd="0" parTransId="{D0B59340-C54A-4B0B-A4D5-153A33688EE0}" sibTransId="{91203C6D-EC63-48E6-8A7C-7A362F1DE4A3}"/>
    <dgm:cxn modelId="{E293106B-734D-42E3-B20B-5D569CC167E3}" type="presParOf" srcId="{FF5D6DA0-E1AB-43C8-A2E8-A26C7253386A}" destId="{A4B3D884-34EC-426B-BF3E-518EFEED426A}" srcOrd="0" destOrd="0" presId="urn:microsoft.com/office/officeart/2005/8/layout/hList3"/>
    <dgm:cxn modelId="{E7FB6595-BEDB-4F8C-8687-955F55201898}" type="presParOf" srcId="{FF5D6DA0-E1AB-43C8-A2E8-A26C7253386A}" destId="{C13130E8-B897-414F-B4A5-C544DF1A713A}" srcOrd="1" destOrd="0" presId="urn:microsoft.com/office/officeart/2005/8/layout/hList3"/>
    <dgm:cxn modelId="{104B71E9-9423-4ED9-ACAE-AE9E9BF75D10}" type="presParOf" srcId="{C13130E8-B897-414F-B4A5-C544DF1A713A}" destId="{951B7DBA-8C53-4AD6-8AA7-C48F160306D1}" srcOrd="0" destOrd="0" presId="urn:microsoft.com/office/officeart/2005/8/layout/hList3"/>
    <dgm:cxn modelId="{A341E43A-1917-4EFC-9045-9CC29A635633}" type="presParOf" srcId="{FF5D6DA0-E1AB-43C8-A2E8-A26C7253386A}" destId="{D8CEE08E-AE4A-4C95-8AA0-F93EF46B3D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D884-34EC-426B-BF3E-518EFEED426A}">
      <dsp:nvSpPr>
        <dsp:cNvPr id="0" name=""/>
        <dsp:cNvSpPr/>
      </dsp:nvSpPr>
      <dsp:spPr>
        <a:xfrm>
          <a:off x="0" y="168082"/>
          <a:ext cx="6752424" cy="1299135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APRENDIENDO EN FAMILIA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MINISTERIO DE EDUCACIÓN (MINED)</a:t>
          </a:r>
          <a:endParaRPr lang="es-NI" sz="2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8082"/>
        <a:ext cx="6752424" cy="1299135"/>
      </dsp:txXfrm>
    </dsp:sp>
    <dsp:sp modelId="{951B7DBA-8C53-4AD6-8AA7-C48F160306D1}">
      <dsp:nvSpPr>
        <dsp:cNvPr id="0" name=""/>
        <dsp:cNvSpPr/>
      </dsp:nvSpPr>
      <dsp:spPr>
        <a:xfrm>
          <a:off x="0" y="1331519"/>
          <a:ext cx="6749909" cy="2728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Las  y los maestr@s están siempre atentos para ayudarte, puedes buscar a una consejera escolar y/o la maestr@s en el que confíes, cuéntale si alguien está tocando tus partes íntimas, o te ha hecho sentir incomodo en tu casa, en tu escuela o en tu comunidad.</a:t>
          </a:r>
          <a:endParaRPr lang="es-NI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31519"/>
        <a:ext cx="6749909" cy="2728184"/>
      </dsp:txXfrm>
    </dsp:sp>
    <dsp:sp modelId="{D8CEE08E-AE4A-4C95-8AA0-F93EF46B3D2A}">
      <dsp:nvSpPr>
        <dsp:cNvPr id="0" name=""/>
        <dsp:cNvSpPr/>
      </dsp:nvSpPr>
      <dsp:spPr>
        <a:xfrm>
          <a:off x="0" y="3921506"/>
          <a:ext cx="6752424" cy="30313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1048784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60" y="2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61F6046B-0548-449D-BFD3-0A35A96362DE}" type="datetimeFigureOut">
              <a:rPr lang="es-NI" smtClean="0"/>
              <a:t>23/1/2025</a:t>
            </a:fld>
            <a:endParaRPr lang="es-NI" dirty="0"/>
          </a:p>
        </p:txBody>
      </p:sp>
      <p:sp>
        <p:nvSpPr>
          <p:cNvPr id="1048785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1048786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60" y="8829648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0D27F193-C916-47F2-A78F-106D60CB1303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10487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104877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487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5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10487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5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fld id="{E979BE99-2DB2-4492-8A16-FC626702F2F3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626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BE99-2DB2-4492-8A16-FC626702F2F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70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1048668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1048669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9BE99-2DB2-4492-8A16-FC626702F2F3}" type="slidenum">
              <a:rPr lang="es-ES" smtClean="0">
                <a:solidFill>
                  <a:srgbClr val="000000"/>
                </a:solidFill>
              </a:rPr>
              <a:t>9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0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23D-75DF-4805-8865-C6833548DD77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Object 1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42875"/>
            <a:ext cx="16192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5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F5D-25CC-472C-B7DB-DE654BF1159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2B26-2A12-4121-950D-C85FAC9B0A7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6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3FEF-9F8F-4859-BCD4-40B9D4E1E8A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4894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D531-3E4F-40A5-9F02-E11A9954C707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747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F504-FD6D-4DCA-BBF8-21575B466B8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6261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40A7-31B9-4CF6-8C7F-4148D6CE86F5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7568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4E16-4DA1-428A-B455-C5D4F46882BC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1399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3F1C-B4D7-42A6-B634-3A7547198879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34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F16-7137-4C83-A70B-2FC9F781D36B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1361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8F62-1D21-4E6A-BC64-147ACE453F35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7052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A436-4B85-4626-8A80-2A882CF629E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B8B6-4ED4-4F90-B5D2-4B7E3CF5B98C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8221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4338-51BD-4BEE-9A96-DC02A53E8F29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6048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4A89-4400-4C37-AD9F-FC71391ABDD8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678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2FDF-F6BE-4D9A-B8E6-C4CEDEFC74B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6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CB5-FE21-468C-9E37-CA72FD33BEF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1281-93F0-4141-905F-895435A5E3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0EC1-820C-4EBA-8A6E-390129D1DC0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80B6-48C0-40FC-AC6A-FAA06D09E89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8FA1-2910-434A-98D2-FC961FA45B8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21B7-13C1-4981-8AA6-927BBC4C8B1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A436-4B85-4626-8A80-2A882CF629E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7DE-2AF2-4A48-9A3A-B0F72137D7D8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4576871" y="2295620"/>
            <a:ext cx="4644281" cy="3698594"/>
          </a:xfrm>
          <a:prstGeom prst="rect">
            <a:avLst/>
          </a:prstGeom>
        </p:spPr>
      </p:pic>
      <p:sp>
        <p:nvSpPr>
          <p:cNvPr id="8" name="CuadroTexto 13"/>
          <p:cNvSpPr txBox="1"/>
          <p:nvPr/>
        </p:nvSpPr>
        <p:spPr>
          <a:xfrm>
            <a:off x="460375" y="397444"/>
            <a:ext cx="8880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PLAN DE PREVENCIÓN Y SEGURIDAD DE LAS COMISARÍAS DE LA MUJER  DIRIGIDO A LAS MADRES DE FAMILIA.</a:t>
            </a:r>
          </a:p>
          <a:p>
            <a:pPr algn="ctr"/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jueves 16 al miércoles 22 enero de 2025.</a:t>
            </a:r>
            <a:endParaRPr lang="es-N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4"/>
          <p:cNvSpPr txBox="1"/>
          <p:nvPr/>
        </p:nvSpPr>
        <p:spPr>
          <a:xfrm>
            <a:off x="337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ln w="6600">
                  <a:solidFill>
                    <a:srgbClr val="00B0F0"/>
                  </a:solidFill>
                  <a:prstDash val="solid"/>
                </a:ln>
              </a:rPr>
              <a:t>HONOR - SEGURIDAD - SERVICIO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000497"/>
            <a:ext cx="4116496" cy="177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143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567608" y="1340688"/>
            <a:ext cx="6042632" cy="4935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DEL PAÍS</a:t>
            </a:r>
            <a:endParaRPr lang="es-NI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3"/>
          <p:cNvSpPr txBox="1"/>
          <p:nvPr/>
        </p:nvSpPr>
        <p:spPr>
          <a:xfrm>
            <a:off x="1320320" y="309202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sp>
        <p:nvSpPr>
          <p:cNvPr id="2" name="Elipse 1"/>
          <p:cNvSpPr/>
          <p:nvPr/>
        </p:nvSpPr>
        <p:spPr>
          <a:xfrm>
            <a:off x="1231280" y="2215100"/>
            <a:ext cx="2683297" cy="1950599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VISITAS CASA A CASA</a:t>
            </a:r>
            <a:r>
              <a:rPr lang="es-E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s-E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9,250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PROTAGONISTA</a:t>
            </a:r>
            <a:r>
              <a:rPr lang="es-E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endParaRPr lang="es-NI" sz="1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s-NI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995068" y="2215100"/>
            <a:ext cx="2683297" cy="1950599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x-none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ASAMBLEAS CON LA COMUNIDAD</a:t>
            </a:r>
            <a:r>
              <a:rPr lang="es-U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s-U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9,200</a:t>
            </a:r>
            <a:r>
              <a:rPr lang="es-ES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PROTAGONISTAS </a:t>
            </a:r>
          </a:p>
          <a:p>
            <a:pPr algn="ctr"/>
            <a:endParaRPr lang="es-NI" sz="1600" dirty="0"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844863" y="2149429"/>
            <a:ext cx="3067561" cy="201627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x-none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CONVERSATORIOS</a:t>
            </a:r>
            <a:endParaRPr lang="es-NI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NI" sz="1200" dirty="0">
              <a:cs typeface="Arial" panose="020B0604020202020204" pitchFamily="34" charset="0"/>
            </a:endParaRPr>
          </a:p>
        </p:txBody>
      </p:sp>
      <p:cxnSp>
        <p:nvCxnSpPr>
          <p:cNvPr id="20" name="Google Shape;4735;p29"/>
          <p:cNvCxnSpPr/>
          <p:nvPr/>
        </p:nvCxnSpPr>
        <p:spPr>
          <a:xfrm rot="5400000" flipH="1" flipV="1">
            <a:off x="828506" y="4350817"/>
            <a:ext cx="1319449" cy="560492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1" name="Google Shape;4735;p29"/>
          <p:cNvCxnSpPr/>
          <p:nvPr/>
        </p:nvCxnSpPr>
        <p:spPr>
          <a:xfrm rot="5400000" flipH="1" flipV="1">
            <a:off x="4140792" y="4531441"/>
            <a:ext cx="1319449" cy="560492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2" name="Google Shape;4735;p29"/>
          <p:cNvCxnSpPr/>
          <p:nvPr/>
        </p:nvCxnSpPr>
        <p:spPr>
          <a:xfrm rot="5400000" flipH="1" flipV="1">
            <a:off x="7098732" y="4580161"/>
            <a:ext cx="1319449" cy="560492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</p:spPr>
      </p:cxnSp>
      <p:grpSp>
        <p:nvGrpSpPr>
          <p:cNvPr id="23" name="Grupo 22"/>
          <p:cNvGrpSpPr/>
          <p:nvPr/>
        </p:nvGrpSpPr>
        <p:grpSpPr>
          <a:xfrm>
            <a:off x="1371144" y="4803138"/>
            <a:ext cx="2903473" cy="1264227"/>
            <a:chOff x="1281055" y="716942"/>
            <a:chExt cx="2137980" cy="1481925"/>
          </a:xfrm>
        </p:grpSpPr>
        <p:sp>
          <p:nvSpPr>
            <p:cNvPr id="24" name="Rectángulo redondeado 23"/>
            <p:cNvSpPr/>
            <p:nvPr/>
          </p:nvSpPr>
          <p:spPr>
            <a:xfrm>
              <a:off x="1281055" y="716942"/>
              <a:ext cx="2137980" cy="1481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15158" y="751045"/>
              <a:ext cx="2069774" cy="109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NI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4,758 </a:t>
              </a:r>
              <a:r>
                <a:rPr lang="x-none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Mujere</a:t>
              </a:r>
              <a:r>
                <a:rPr lang="es-ES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s</a:t>
              </a:r>
              <a:endParaRPr lang="es-NI" kern="1200" dirty="0">
                <a:latin typeface="Arial Black" panose="020B0A040201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4,492 </a:t>
              </a:r>
              <a:r>
                <a:rPr lang="x-none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Hombre</a:t>
              </a:r>
              <a:r>
                <a:rPr lang="es-ES" b="1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s</a:t>
              </a:r>
              <a:endParaRPr lang="es-NI" b="1" kern="12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647399" y="4922220"/>
            <a:ext cx="2651554" cy="1235133"/>
            <a:chOff x="1281055" y="716942"/>
            <a:chExt cx="2137980" cy="1481925"/>
          </a:xfrm>
        </p:grpSpPr>
        <p:sp>
          <p:nvSpPr>
            <p:cNvPr id="27" name="Rectángulo redondeado 26"/>
            <p:cNvSpPr/>
            <p:nvPr/>
          </p:nvSpPr>
          <p:spPr>
            <a:xfrm>
              <a:off x="1281055" y="716942"/>
              <a:ext cx="2137980" cy="1481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15158" y="751045"/>
              <a:ext cx="2069774" cy="109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•"/>
              </a:pPr>
              <a:r>
                <a:rPr lang="es-ES" b="1" dirty="0">
                  <a:latin typeface="Arial Black" panose="020B0A04020102020204" pitchFamily="34" charset="0"/>
                  <a:cs typeface="Arial" panose="020B0604020202020204" pitchFamily="34" charset="0"/>
                </a:rPr>
                <a:t>4,855 </a:t>
              </a:r>
              <a:r>
                <a:rPr lang="x-none" b="1" dirty="0">
                  <a:latin typeface="Arial Black" panose="020B0A04020102020204" pitchFamily="34" charset="0"/>
                  <a:cs typeface="Arial" panose="020B0604020202020204" pitchFamily="34" charset="0"/>
                </a:rPr>
                <a:t>Mujere</a:t>
              </a:r>
              <a:r>
                <a:rPr lang="es-ES" b="1" dirty="0">
                  <a:latin typeface="Arial Black" panose="020B0A04020102020204" pitchFamily="34" charset="0"/>
                  <a:cs typeface="Arial" panose="020B0604020202020204" pitchFamily="34" charset="0"/>
                </a:rPr>
                <a:t>s</a:t>
              </a:r>
              <a:endParaRPr lang="es-NI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s-ES" b="1" dirty="0">
                  <a:latin typeface="Arial Black" panose="020B0A04020102020204" pitchFamily="34" charset="0"/>
                  <a:cs typeface="Arial" panose="020B0604020202020204" pitchFamily="34" charset="0"/>
                </a:rPr>
                <a:t>4,345 </a:t>
              </a:r>
              <a:r>
                <a:rPr lang="x-none" b="1" dirty="0">
                  <a:latin typeface="Arial Black" panose="020B0A04020102020204" pitchFamily="34" charset="0"/>
                  <a:cs typeface="Arial" panose="020B0604020202020204" pitchFamily="34" charset="0"/>
                </a:rPr>
                <a:t>Hombre</a:t>
              </a:r>
              <a:r>
                <a:rPr lang="es-ES" b="1" dirty="0">
                  <a:latin typeface="Arial Black" panose="020B0A04020102020204" pitchFamily="34" charset="0"/>
                  <a:cs typeface="Arial" panose="020B0604020202020204" pitchFamily="34" charset="0"/>
                </a:rPr>
                <a:t>s</a:t>
              </a:r>
              <a:endParaRPr lang="es-NI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610343" y="4950644"/>
            <a:ext cx="2086057" cy="993320"/>
            <a:chOff x="1281055" y="716942"/>
            <a:chExt cx="2137980" cy="1481925"/>
          </a:xfrm>
        </p:grpSpPr>
        <p:sp>
          <p:nvSpPr>
            <p:cNvPr id="30" name="Rectángulo redondeado 29"/>
            <p:cNvSpPr/>
            <p:nvPr/>
          </p:nvSpPr>
          <p:spPr>
            <a:xfrm>
              <a:off x="1281055" y="716942"/>
              <a:ext cx="2137980" cy="14819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1315158" y="751045"/>
              <a:ext cx="2069774" cy="1096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NI" sz="1800" kern="1200" dirty="0"/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2,375</a:t>
              </a:r>
              <a:endParaRPr lang="es-NI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2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" y="-70167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3"/>
          <p:cNvSpPr txBox="1"/>
          <p:nvPr/>
        </p:nvSpPr>
        <p:spPr>
          <a:xfrm>
            <a:off x="1223992" y="249744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309843" y="1099640"/>
            <a:ext cx="8232597" cy="853181"/>
            <a:chOff x="2974281" y="-242210"/>
            <a:chExt cx="5728305" cy="1294403"/>
          </a:xfrm>
          <a:solidFill>
            <a:schemeClr val="accent4">
              <a:lumMod val="75000"/>
            </a:schemeClr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2974281" y="-242210"/>
              <a:ext cx="5728305" cy="129440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3037469" y="-179022"/>
              <a:ext cx="5601929" cy="11680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NI" sz="1800" b="1" kern="120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EN COORDINACIÓN, COMUNICACIÓN Y ARTICULACIÓN CON </a:t>
              </a:r>
              <a:r>
                <a:rPr lang="x-none" sz="1800" b="1" kern="120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BOMBEROS UNIDOS</a:t>
              </a:r>
              <a:r>
                <a:rPr lang="es-NI" sz="1800" b="1" kern="120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REALIZAMOS:</a:t>
              </a:r>
              <a:endParaRPr lang="es-NI" sz="18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Flecha derecha 4"/>
          <p:cNvSpPr/>
          <p:nvPr/>
        </p:nvSpPr>
        <p:spPr>
          <a:xfrm>
            <a:off x="5351681" y="2131632"/>
            <a:ext cx="5568855" cy="228258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  <a:r>
              <a:rPr lang="es-E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8,720 </a:t>
            </a:r>
            <a:endParaRPr lang="es-NI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Inspe</a:t>
            </a:r>
            <a:r>
              <a:rPr lang="es-NI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cc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iones a casa</a:t>
            </a:r>
            <a:r>
              <a:rPr lang="es-NI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habitación</a:t>
            </a:r>
            <a:endParaRPr lang="es-NI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Flecha izquierda 6"/>
          <p:cNvSpPr/>
          <p:nvPr/>
        </p:nvSpPr>
        <p:spPr>
          <a:xfrm>
            <a:off x="185278" y="1486509"/>
            <a:ext cx="4695856" cy="2501646"/>
          </a:xfrm>
          <a:prstGeom prst="leftArrow">
            <a:avLst>
              <a:gd name="adj1" fmla="val 55331"/>
              <a:gd name="adj2" fmla="val 381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8,950</a:t>
            </a:r>
            <a:endParaRPr lang="es-NI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Recomendaciones de</a:t>
            </a:r>
            <a:r>
              <a:rPr lang="es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seguridad</a:t>
            </a:r>
            <a:r>
              <a:rPr lang="es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NI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 los </a:t>
            </a:r>
            <a:r>
              <a:rPr lang="x-non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hogares</a:t>
            </a:r>
            <a:r>
              <a:rPr lang="x-none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es-NI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NI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74" y="5842202"/>
            <a:ext cx="1264796" cy="85526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30" y="5845860"/>
            <a:ext cx="1484881" cy="85697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33" y="5952721"/>
            <a:ext cx="1160100" cy="823536"/>
          </a:xfrm>
          <a:prstGeom prst="rect">
            <a:avLst/>
          </a:prstGeom>
        </p:spPr>
      </p:pic>
      <p:pic>
        <p:nvPicPr>
          <p:cNvPr id="24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  <p:sp>
        <p:nvSpPr>
          <p:cNvPr id="26" name="Flecha derecha 37"/>
          <p:cNvSpPr/>
          <p:nvPr/>
        </p:nvSpPr>
        <p:spPr>
          <a:xfrm>
            <a:off x="4799770" y="3537880"/>
            <a:ext cx="7378252" cy="2945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19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Tome medidas de control de incendios antes de que el fuego se propague y cause daños graves, ubíquese junto a su familia en un lugar seguro y no regrese a la vivienda hasta que el fuego haya acabado.</a:t>
            </a:r>
            <a:endParaRPr lang="es-NI" sz="19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Flecha derecha 37"/>
          <p:cNvSpPr/>
          <p:nvPr/>
        </p:nvSpPr>
        <p:spPr>
          <a:xfrm>
            <a:off x="289232" y="3814084"/>
            <a:ext cx="3825179" cy="19260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NI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07975" y="4564712"/>
            <a:ext cx="3187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Recomendaciones en caso de incendio:</a:t>
            </a:r>
            <a:endParaRPr lang="es-NI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8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" y="-70167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3"/>
          <p:cNvSpPr txBox="1"/>
          <p:nvPr/>
        </p:nvSpPr>
        <p:spPr>
          <a:xfrm>
            <a:off x="1223992" y="249744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sp>
        <p:nvSpPr>
          <p:cNvPr id="22" name="CuadroTexto 5"/>
          <p:cNvSpPr txBox="1"/>
          <p:nvPr/>
        </p:nvSpPr>
        <p:spPr>
          <a:xfrm>
            <a:off x="781203" y="12378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rgbClr val="FFFF00"/>
                </a:solidFill>
              </a:rPr>
              <a:t>INAUGURACIÓN DE 2 COMISARÍAS DE LA MUJER</a:t>
            </a:r>
          </a:p>
        </p:txBody>
      </p:sp>
      <p:sp>
        <p:nvSpPr>
          <p:cNvPr id="23" name="CuadroTexto 11"/>
          <p:cNvSpPr txBox="1"/>
          <p:nvPr/>
        </p:nvSpPr>
        <p:spPr>
          <a:xfrm>
            <a:off x="155575" y="2014222"/>
            <a:ext cx="7218515" cy="39703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Inauguración de la Segunda Comisaría de la Mujer, la número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392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la 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Policial del municipio Masatepe, departamento de Masaya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ayer miércoles 22 de enero 2025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Hoy jueves 23 de enero 2025, inauguración de la Segunda Comisaría de la Mujer, la número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393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la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Policial del barrio Oscar Gámez N°2, departamento de Estelí</a:t>
            </a:r>
            <a:r>
              <a:rPr lang="es-E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85750" indent="-285750" algn="just">
              <a:buFontTx/>
              <a:buChar char="-"/>
            </a:pP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Protagonistas: 36 mil compañeras mujeres.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87" y="1996849"/>
            <a:ext cx="3722950" cy="4005064"/>
          </a:xfrm>
          <a:prstGeom prst="rect">
            <a:avLst/>
          </a:prstGeom>
        </p:spPr>
      </p:pic>
      <p:pic>
        <p:nvPicPr>
          <p:cNvPr id="13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14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11765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3"/>
          <p:cNvSpPr txBox="1"/>
          <p:nvPr/>
        </p:nvSpPr>
        <p:spPr>
          <a:xfrm>
            <a:off x="1223992" y="249744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4264" y="1499265"/>
            <a:ext cx="4068217" cy="870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HECHOS QUE ATENTAN CONTRA LA VIDA Y DIGNIDAD DE LAS MUJERES</a:t>
            </a:r>
            <a:endParaRPr lang="es-N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06233" y="1434683"/>
            <a:ext cx="5256584" cy="794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REMITIDAS </a:t>
            </a:r>
            <a:r>
              <a:rPr lang="es-N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s-N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PROTAGONISTAS </a:t>
            </a:r>
          </a:p>
          <a:p>
            <a:pPr algn="ctr"/>
            <a:r>
              <a:rPr lang="es-N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 ARTICULACIÓN, COORDINACIÓN Y COMUNICACIÓN</a:t>
            </a:r>
            <a:endParaRPr lang="es-N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75" y="2369692"/>
            <a:ext cx="1793245" cy="1178777"/>
          </a:xfrm>
          <a:prstGeom prst="rect">
            <a:avLst/>
          </a:prstGeom>
        </p:spPr>
      </p:pic>
      <p:sp>
        <p:nvSpPr>
          <p:cNvPr id="32" name="Rectángulo: esquinas redondeadas 4">
            <a:extLst>
              <a:ext uri="{FF2B5EF4-FFF2-40B4-BE49-F238E27FC236}">
                <a16:creationId xmlns:a16="http://schemas.microsoft.com/office/drawing/2014/main" id="{1D72DAE8-CB52-4499-A182-C5B7B31E6ED2}"/>
              </a:ext>
            </a:extLst>
          </p:cNvPr>
          <p:cNvSpPr/>
          <p:nvPr/>
        </p:nvSpPr>
        <p:spPr>
          <a:xfrm>
            <a:off x="1439397" y="2629833"/>
            <a:ext cx="2417950" cy="9935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6 DENUNCIAS </a:t>
            </a:r>
          </a:p>
        </p:txBody>
      </p:sp>
      <p:sp>
        <p:nvSpPr>
          <p:cNvPr id="33" name="Rectángulo: esquinas redondeadas 16">
            <a:extLst>
              <a:ext uri="{FF2B5EF4-FFF2-40B4-BE49-F238E27FC236}">
                <a16:creationId xmlns:a16="http://schemas.microsoft.com/office/drawing/2014/main" id="{6DDF066E-4D97-42A2-958B-B4B812121591}"/>
              </a:ext>
            </a:extLst>
          </p:cNvPr>
          <p:cNvSpPr/>
          <p:nvPr/>
        </p:nvSpPr>
        <p:spPr>
          <a:xfrm>
            <a:off x="1384235" y="3765288"/>
            <a:ext cx="3269712" cy="1182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2 DELITOS</a:t>
            </a:r>
          </a:p>
          <a:p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4 FALTAS PENALES </a:t>
            </a:r>
          </a:p>
        </p:txBody>
      </p:sp>
      <p:sp>
        <p:nvSpPr>
          <p:cNvPr id="34" name="Rectángulo: esquinas redondeadas 17">
            <a:extLst>
              <a:ext uri="{FF2B5EF4-FFF2-40B4-BE49-F238E27FC236}">
                <a16:creationId xmlns:a16="http://schemas.microsoft.com/office/drawing/2014/main" id="{6F499082-B38B-4849-B2F6-026F91DDBE0F}"/>
              </a:ext>
            </a:extLst>
          </p:cNvPr>
          <p:cNvSpPr/>
          <p:nvPr/>
        </p:nvSpPr>
        <p:spPr>
          <a:xfrm>
            <a:off x="1375580" y="5288502"/>
            <a:ext cx="3207076" cy="10454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3 AGRESORES CAPTURADOS</a:t>
            </a:r>
          </a:p>
        </p:txBody>
      </p:sp>
      <p:sp>
        <p:nvSpPr>
          <p:cNvPr id="35" name="Flecha: curvada hacia la derecha 6">
            <a:extLst>
              <a:ext uri="{FF2B5EF4-FFF2-40B4-BE49-F238E27FC236}">
                <a16:creationId xmlns:a16="http://schemas.microsoft.com/office/drawing/2014/main" id="{F814B200-6496-4E0A-9E4B-313AA7246563}"/>
              </a:ext>
            </a:extLst>
          </p:cNvPr>
          <p:cNvSpPr/>
          <p:nvPr/>
        </p:nvSpPr>
        <p:spPr>
          <a:xfrm>
            <a:off x="701875" y="2868890"/>
            <a:ext cx="724810" cy="144016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36" name="Rectángulo: esquinas redondeadas 22">
            <a:extLst>
              <a:ext uri="{FF2B5EF4-FFF2-40B4-BE49-F238E27FC236}">
                <a16:creationId xmlns:a16="http://schemas.microsoft.com/office/drawing/2014/main" id="{D55490C0-6A4B-4A91-909D-57E0619342E4}"/>
              </a:ext>
            </a:extLst>
          </p:cNvPr>
          <p:cNvSpPr/>
          <p:nvPr/>
        </p:nvSpPr>
        <p:spPr>
          <a:xfrm>
            <a:off x="7101509" y="2476324"/>
            <a:ext cx="2303056" cy="7948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REMITIDAS</a:t>
            </a:r>
          </a:p>
        </p:txBody>
      </p:sp>
      <p:sp>
        <p:nvSpPr>
          <p:cNvPr id="37" name="Rectángulo: esquinas redondeadas 18">
            <a:extLst>
              <a:ext uri="{FF2B5EF4-FFF2-40B4-BE49-F238E27FC236}">
                <a16:creationId xmlns:a16="http://schemas.microsoft.com/office/drawing/2014/main" id="{29764F7D-6F63-45C5-85E3-728C57B6F781}"/>
              </a:ext>
            </a:extLst>
          </p:cNvPr>
          <p:cNvSpPr/>
          <p:nvPr/>
        </p:nvSpPr>
        <p:spPr>
          <a:xfrm>
            <a:off x="7114965" y="3629940"/>
            <a:ext cx="1738495" cy="7948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4 MIFAM</a:t>
            </a:r>
          </a:p>
        </p:txBody>
      </p:sp>
      <p:sp>
        <p:nvSpPr>
          <p:cNvPr id="38" name="Rectángulo: esquinas redondeadas 19">
            <a:extLst>
              <a:ext uri="{FF2B5EF4-FFF2-40B4-BE49-F238E27FC236}">
                <a16:creationId xmlns:a16="http://schemas.microsoft.com/office/drawing/2014/main" id="{0050F328-8245-43FD-82DA-DCD9DD275759}"/>
              </a:ext>
            </a:extLst>
          </p:cNvPr>
          <p:cNvSpPr/>
          <p:nvPr/>
        </p:nvSpPr>
        <p:spPr>
          <a:xfrm>
            <a:off x="7065277" y="4854890"/>
            <a:ext cx="1738495" cy="7948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800" b="1" dirty="0">
                <a:latin typeface="Arial" panose="020B0604020202020204" pitchFamily="34" charset="0"/>
                <a:cs typeface="Arial" panose="020B0604020202020204" pitchFamily="34" charset="0"/>
              </a:rPr>
              <a:t>5 MINSA</a:t>
            </a:r>
          </a:p>
        </p:txBody>
      </p:sp>
      <p:sp>
        <p:nvSpPr>
          <p:cNvPr id="39" name="Flecha: curvada hacia la derecha 21">
            <a:extLst>
              <a:ext uri="{FF2B5EF4-FFF2-40B4-BE49-F238E27FC236}">
                <a16:creationId xmlns:a16="http://schemas.microsoft.com/office/drawing/2014/main" id="{95EBF54C-CB3B-47DF-A7F0-D86C461CB1E5}"/>
              </a:ext>
            </a:extLst>
          </p:cNvPr>
          <p:cNvSpPr/>
          <p:nvPr/>
        </p:nvSpPr>
        <p:spPr>
          <a:xfrm>
            <a:off x="6067758" y="2698515"/>
            <a:ext cx="1017334" cy="2706186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40" name="Flecha: curvada hacia la derecha 20">
            <a:extLst>
              <a:ext uri="{FF2B5EF4-FFF2-40B4-BE49-F238E27FC236}">
                <a16:creationId xmlns:a16="http://schemas.microsoft.com/office/drawing/2014/main" id="{CA4321CF-D055-432E-8C13-8F04ABB760B5}"/>
              </a:ext>
            </a:extLst>
          </p:cNvPr>
          <p:cNvSpPr/>
          <p:nvPr/>
        </p:nvSpPr>
        <p:spPr>
          <a:xfrm>
            <a:off x="5647258" y="2981194"/>
            <a:ext cx="1017334" cy="144016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20" y="5718818"/>
            <a:ext cx="2160103" cy="94370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1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2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32" y="-13645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3"/>
          <p:cNvSpPr txBox="1"/>
          <p:nvPr/>
        </p:nvSpPr>
        <p:spPr>
          <a:xfrm>
            <a:off x="1223992" y="249744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sp>
        <p:nvSpPr>
          <p:cNvPr id="13" name="Rectángulo 8"/>
          <p:cNvSpPr/>
          <p:nvPr/>
        </p:nvSpPr>
        <p:spPr>
          <a:xfrm>
            <a:off x="1800056" y="1080741"/>
            <a:ext cx="8075477" cy="9917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VIOLACIONES</a:t>
            </a:r>
          </a:p>
          <a:p>
            <a:pPr algn="ctr"/>
            <a:r>
              <a:rPr lang="es-MX" sz="2400" b="1" spc="22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 AL 22 DE ENERO 2025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91280"/>
              </p:ext>
            </p:extLst>
          </p:nvPr>
        </p:nvGraphicFramePr>
        <p:xfrm>
          <a:off x="1343472" y="2348880"/>
          <a:ext cx="8928992" cy="8306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3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402"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Año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Denuncias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Detenidos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Casos Resueltos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71">
                <a:tc>
                  <a:txBody>
                    <a:bodyPr/>
                    <a:lstStyle/>
                    <a:p>
                      <a:pPr algn="ctr" fontAlgn="b"/>
                      <a:r>
                        <a:rPr lang="es-NI" sz="2400" b="1" u="none" strike="noStrike" dirty="0">
                          <a:effectLst/>
                          <a:latin typeface="Arial Black" panose="020B0A04020102020204" pitchFamily="34" charset="0"/>
                        </a:rPr>
                        <a:t>2025</a:t>
                      </a:r>
                      <a:endParaRPr lang="es-NI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67</a:t>
                      </a:r>
                      <a:endParaRPr lang="es-NI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es-NI" sz="24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  <a:endParaRPr lang="es-NI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64479"/>
              </p:ext>
            </p:extLst>
          </p:nvPr>
        </p:nvGraphicFramePr>
        <p:xfrm>
          <a:off x="2279576" y="3717032"/>
          <a:ext cx="7196077" cy="12241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9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Semana del 16 al 22 de enero 2025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09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Detenidos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18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4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" y="-70167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3"/>
          <p:cNvSpPr txBox="1"/>
          <p:nvPr/>
        </p:nvSpPr>
        <p:spPr>
          <a:xfrm>
            <a:off x="1223992" y="249744"/>
            <a:ext cx="888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sp>
        <p:nvSpPr>
          <p:cNvPr id="17" name="Rectángulo 8"/>
          <p:cNvSpPr/>
          <p:nvPr/>
        </p:nvSpPr>
        <p:spPr>
          <a:xfrm>
            <a:off x="1847527" y="1114772"/>
            <a:ext cx="8075477" cy="9917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ABUSOS SEXUALES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 AL 22 DE ENERO 2025 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59327"/>
              </p:ext>
            </p:extLst>
          </p:nvPr>
        </p:nvGraphicFramePr>
        <p:xfrm>
          <a:off x="1343472" y="2420888"/>
          <a:ext cx="8856984" cy="81838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2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Año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Denuncias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Detenidos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Casos Resueltos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1">
                <a:tc>
                  <a:txBody>
                    <a:bodyPr/>
                    <a:lstStyle/>
                    <a:p>
                      <a:pPr algn="ctr" fontAlgn="b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2025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44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es-NI" sz="2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07041"/>
              </p:ext>
            </p:extLst>
          </p:nvPr>
        </p:nvGraphicFramePr>
        <p:xfrm>
          <a:off x="1991543" y="3573016"/>
          <a:ext cx="7196077" cy="10801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4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Semana del 16</a:t>
                      </a:r>
                      <a:r>
                        <a:rPr lang="it-IT" sz="2000" u="none" strike="noStrike" baseline="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al</a:t>
                      </a:r>
                      <a:r>
                        <a:rPr lang="it-IT" sz="2000" u="none" strike="noStrike" baseline="0" dirty="0">
                          <a:effectLst/>
                          <a:latin typeface="Arial Black" panose="020B0A04020102020204" pitchFamily="34" charset="0"/>
                        </a:rPr>
                        <a:t> 22</a:t>
                      </a:r>
                      <a:r>
                        <a:rPr lang="it-IT" sz="2000" u="none" strike="noStrike" dirty="0">
                          <a:effectLst/>
                          <a:latin typeface="Arial Black" panose="020B0A04020102020204" pitchFamily="34" charset="0"/>
                        </a:rPr>
                        <a:t> de enero 2025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13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u="none" strike="noStrike" dirty="0">
                          <a:effectLst/>
                          <a:latin typeface="Arial Black" panose="020B0A04020102020204" pitchFamily="34" charset="0"/>
                        </a:rPr>
                        <a:t>Detenidos 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s-N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26" y="160338"/>
            <a:ext cx="969205" cy="1108422"/>
          </a:xfrm>
          <a:prstGeom prst="rect">
            <a:avLst/>
          </a:prstGeom>
        </p:spPr>
      </p:pic>
      <p:pic>
        <p:nvPicPr>
          <p:cNvPr id="14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687265" y="222711"/>
            <a:ext cx="1163020" cy="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5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Fondo De Pantalla Present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 dirty="0"/>
          </a:p>
        </p:txBody>
      </p:sp>
      <p:sp>
        <p:nvSpPr>
          <p:cNvPr id="9" name="CuadroTexto 13"/>
          <p:cNvSpPr txBox="1"/>
          <p:nvPr/>
        </p:nvSpPr>
        <p:spPr>
          <a:xfrm>
            <a:off x="1144931" y="283775"/>
            <a:ext cx="958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RESULTADOS DEL PLAN DE PREVENCIÓN Y SEGURIDAD</a:t>
            </a:r>
          </a:p>
          <a:p>
            <a:pPr algn="ctr"/>
            <a:r>
              <a:rPr lang="es-NI" sz="2400" b="1" dirty="0">
                <a:solidFill>
                  <a:schemeClr val="bg1"/>
                </a:solidFill>
              </a:rPr>
              <a:t> DIRIGIDO A LAS MADRES DE FAMILIA</a:t>
            </a:r>
          </a:p>
        </p:txBody>
      </p:sp>
      <p:pic>
        <p:nvPicPr>
          <p:cNvPr id="1026" name="Picture 2" descr="El top 100 fondos para presentacion de power point - Abzlocal.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" y="12927"/>
            <a:ext cx="12218122" cy="6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8 Imagen">
            <a:extLst>
              <a:ext uri="{FF2B5EF4-FFF2-40B4-BE49-F238E27FC236}">
                <a16:creationId xmlns:a16="http://schemas.microsoft.com/office/drawing/2014/main" id="{A67EDD34-11E2-4C09-A2EE-89F00E318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97" y="160337"/>
            <a:ext cx="934583" cy="10688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8099" r="25423" b="31763"/>
          <a:stretch/>
        </p:blipFill>
        <p:spPr>
          <a:xfrm>
            <a:off x="10732527" y="218188"/>
            <a:ext cx="1163020" cy="953124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692931496"/>
              </p:ext>
            </p:extLst>
          </p:nvPr>
        </p:nvGraphicFramePr>
        <p:xfrm>
          <a:off x="173768" y="1270346"/>
          <a:ext cx="6752424" cy="433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-26122" y="6237312"/>
            <a:ext cx="12218122" cy="69085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reportar estos casos a la línea de emergencia </a:t>
            </a:r>
          </a:p>
          <a:p>
            <a:pPr algn="ctr"/>
            <a:r>
              <a:rPr lang="es-N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de la Policía Nacional/Ministerio del Interior.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99411" y="858881"/>
            <a:ext cx="4032450" cy="50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561">
              <a:srgbClr val="00B0F0"/>
            </a:gs>
            <a:gs pos="15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CuadroTexto 2"/>
          <p:cNvSpPr txBox="1"/>
          <p:nvPr/>
        </p:nvSpPr>
        <p:spPr>
          <a:xfrm>
            <a:off x="767408" y="4238818"/>
            <a:ext cx="1080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Institución Policial reitera su compromiso de continuar trabajando para fortalecer la seguridad ciudadana y humana para las personas, familias y comunidades. </a:t>
            </a:r>
            <a:endParaRPr lang="es-N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549036"/>
            <a:ext cx="12192000" cy="3089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6094" r="20314" b="32960"/>
          <a:stretch/>
        </p:blipFill>
        <p:spPr>
          <a:xfrm>
            <a:off x="3769241" y="154321"/>
            <a:ext cx="465351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467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18772</TotalTime>
  <Words>626</Words>
  <Application>Microsoft Office PowerPoint</Application>
  <PresentationFormat>Panorámica</PresentationFormat>
  <Paragraphs>105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Pm pc36</dc:creator>
  <cp:lastModifiedBy>Relaciones Publicas Pc08</cp:lastModifiedBy>
  <cp:revision>1369</cp:revision>
  <cp:lastPrinted>2024-03-13T20:07:02Z</cp:lastPrinted>
  <dcterms:created xsi:type="dcterms:W3CDTF">2023-12-07T08:36:44Z</dcterms:created>
  <dcterms:modified xsi:type="dcterms:W3CDTF">2025-01-23T13:48:22Z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ICV">
    <vt:lpwstr>6a81fadc0eaa43008881e6545b0d20c8</vt:lpwstr>
  </property>
</Properties>
</file>