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812" r:id="rId2"/>
  </p:sldMasterIdLst>
  <p:notesMasterIdLst>
    <p:notesMasterId r:id="rId16"/>
  </p:notesMasterIdLst>
  <p:sldIdLst>
    <p:sldId id="283" r:id="rId3"/>
    <p:sldId id="505" r:id="rId4"/>
    <p:sldId id="506" r:id="rId5"/>
    <p:sldId id="508" r:id="rId6"/>
    <p:sldId id="507" r:id="rId7"/>
    <p:sldId id="284" r:id="rId8"/>
    <p:sldId id="299" r:id="rId9"/>
    <p:sldId id="296" r:id="rId10"/>
    <p:sldId id="297" r:id="rId11"/>
    <p:sldId id="298" r:id="rId12"/>
    <p:sldId id="504" r:id="rId13"/>
    <p:sldId id="300" r:id="rId14"/>
    <p:sldId id="503" r:id="rId15"/>
  </p:sldIdLst>
  <p:sldSz cx="9144000" cy="6858000" type="screen4x3"/>
  <p:notesSz cx="6858000" cy="90805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laciones Publicas PC03" initials="RP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99FF99"/>
    <a:srgbClr val="FF7DFF"/>
    <a:srgbClr val="C4E59F"/>
    <a:srgbClr val="C0E399"/>
    <a:srgbClr val="FFFF8F"/>
    <a:srgbClr val="351BF9"/>
    <a:srgbClr val="FFE89F"/>
    <a:srgbClr val="CBA7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5" autoAdjust="0"/>
    <p:restoredTop sz="94660"/>
  </p:normalViewPr>
  <p:slideViewPr>
    <p:cSldViewPr snapToObjects="1">
      <p:cViewPr varScale="1">
        <p:scale>
          <a:sx n="69" d="100"/>
          <a:sy n="69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79BE99-2DB2-4492-8A16-FC626702F2F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627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25C8-6156-4555-92B5-AEBBF11F5F90}" type="slidenum">
              <a:rPr kumimoji="0" lang="es-N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N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08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25C8-6156-4555-92B5-AEBBF11F5F90}" type="slidenum">
              <a:rPr kumimoji="0" lang="es-N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N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823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25C8-6156-4555-92B5-AEBBF11F5F90}" type="slidenum">
              <a:rPr kumimoji="0" lang="es-N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N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427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25C8-6156-4555-92B5-AEBBF11F5F90}" type="slidenum">
              <a:rPr kumimoji="0" lang="es-N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N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94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25C8-6156-4555-92B5-AEBBF11F5F90}" type="slidenum">
              <a:rPr kumimoji="0" lang="es-N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N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88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25C8-6156-4555-92B5-AEBBF11F5F90}" type="slidenum">
              <a:rPr kumimoji="0" lang="es-N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N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7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25C8-6156-4555-92B5-AEBBF11F5F90}" type="slidenum">
              <a:rPr kumimoji="0" lang="es-N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N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71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25C8-6156-4555-92B5-AEBBF11F5F90}" type="slidenum">
              <a:rPr kumimoji="0" lang="es-N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N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147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25C8-6156-4555-92B5-AEBBF11F5F90}" type="slidenum">
              <a:rPr kumimoji="0" lang="es-N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N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79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25C8-6156-4555-92B5-AEBBF11F5F90}" type="slidenum">
              <a:rPr kumimoji="0" lang="es-N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N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596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25C8-6156-4555-92B5-AEBBF11F5F90}" type="slidenum">
              <a:rPr kumimoji="0" lang="es-N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N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76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93FEF-9F8F-4859-BCD4-40B9D4E1E8A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44338-51BD-4BEE-9A96-DC02A53E8F2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4A89-4400-4C37-AD9F-FC71391ABDD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121443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C023D-75DF-4805-8865-C6833548DD7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F8867-CBC0-49C3-9177-ECD1714614D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2FDF-F6BE-4D9A-B8E6-C4CEDEFC74B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35CB5-FE21-468C-9E37-CA72FD33BEF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61281-93F0-4141-905F-895435A5E34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0EC1-820C-4EBA-8A6E-390129D1DC0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A80B6-48C0-40FC-AC6A-FAA06D09E89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8FA1-2910-434A-98D2-FC961FA45B8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4D531-3E4F-40A5-9F02-E11A9954C70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821B7-13C1-4981-8AA6-927BBC4C8B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E3F5D-25CC-472C-B7DB-DE654BF115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2B26-2A12-4121-950D-C85FAC9B0A7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F504-FD6D-4DCA-BBF8-21575B466B8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40A7-31B9-4CF6-8C7F-4148D6CE86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E4E16-4DA1-428A-B455-C5D4F46882B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3F1C-B4D7-42A6-B634-3A754719887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AF16-7137-4C83-A70B-2FC9F781D36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8F62-1D21-4E6A-BC64-147ACE453F3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B8B6-4ED4-4F90-B5D2-4B7E3CF5B98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B907DE-2AF2-4A48-9A3A-B0F72137D7D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16" r:id="rId4"/>
    <p:sldLayoutId id="2147484435" r:id="rId5"/>
    <p:sldLayoutId id="2147484417" r:id="rId6"/>
    <p:sldLayoutId id="2147484418" r:id="rId7"/>
    <p:sldLayoutId id="2147484436" r:id="rId8"/>
    <p:sldLayoutId id="2147484419" r:id="rId9"/>
    <p:sldLayoutId id="2147484420" r:id="rId10"/>
    <p:sldLayoutId id="2147484421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0"/>
          <p:cNvSpPr>
            <a:spLocks/>
          </p:cNvSpPr>
          <p:nvPr/>
        </p:nvSpPr>
        <p:spPr bwMode="white">
          <a:xfrm>
            <a:off x="971550" y="-9525"/>
            <a:ext cx="8353425" cy="68802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561" y="193"/>
              </a:cxn>
              <a:cxn ang="0">
                <a:pos x="943" y="501"/>
              </a:cxn>
              <a:cxn ang="0">
                <a:pos x="1221" y="967"/>
              </a:cxn>
              <a:cxn ang="0">
                <a:pos x="1413" y="1630"/>
              </a:cxn>
              <a:cxn ang="0">
                <a:pos x="1290" y="2660"/>
              </a:cxn>
              <a:cxn ang="0">
                <a:pos x="0" y="4342"/>
              </a:cxn>
              <a:cxn ang="0">
                <a:pos x="4349" y="4342"/>
              </a:cxn>
              <a:cxn ang="0">
                <a:pos x="4362" y="7"/>
              </a:cxn>
              <a:cxn ang="0">
                <a:pos x="148" y="0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grayWhite">
          <a:xfrm>
            <a:off x="3563938" y="3933825"/>
            <a:ext cx="5595937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4" name="Line 63"/>
          <p:cNvSpPr>
            <a:spLocks noChangeShapeType="1"/>
          </p:cNvSpPr>
          <p:nvPr/>
        </p:nvSpPr>
        <p:spPr bwMode="grayWhite">
          <a:xfrm>
            <a:off x="3635375" y="3933825"/>
            <a:ext cx="55086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5" name="Line 64"/>
          <p:cNvSpPr>
            <a:spLocks noChangeShapeType="1"/>
          </p:cNvSpPr>
          <p:nvPr/>
        </p:nvSpPr>
        <p:spPr bwMode="grayWhite">
          <a:xfrm>
            <a:off x="3492500" y="4365625"/>
            <a:ext cx="5651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6" name="Freeform 61"/>
          <p:cNvSpPr>
            <a:spLocks/>
          </p:cNvSpPr>
          <p:nvPr/>
        </p:nvSpPr>
        <p:spPr bwMode="gray">
          <a:xfrm>
            <a:off x="-612775" y="0"/>
            <a:ext cx="460851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cambiar el estilo de título	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867400" y="6477000"/>
            <a:ext cx="2895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290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08FA436-4B85-4626-8A80-2A882CF629E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black">
          <a:xfrm>
            <a:off x="2725393" y="312087"/>
            <a:ext cx="5281302" cy="10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NI" sz="2886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Policía Nacional </a:t>
            </a:r>
            <a:br>
              <a:rPr lang="es-NI" sz="2886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NI" sz="2886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Nicaragua</a:t>
            </a:r>
          </a:p>
        </p:txBody>
      </p:sp>
      <p:sp>
        <p:nvSpPr>
          <p:cNvPr id="6" name="10 Rectángulo"/>
          <p:cNvSpPr/>
          <p:nvPr/>
        </p:nvSpPr>
        <p:spPr>
          <a:xfrm>
            <a:off x="2506738" y="3515018"/>
            <a:ext cx="1266249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NI" sz="1263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SEGURIDAD,</a:t>
            </a:r>
          </a:p>
        </p:txBody>
      </p:sp>
      <p:sp>
        <p:nvSpPr>
          <p:cNvPr id="7" name="9 Rectángulo"/>
          <p:cNvSpPr/>
          <p:nvPr/>
        </p:nvSpPr>
        <p:spPr>
          <a:xfrm>
            <a:off x="2825246" y="1796618"/>
            <a:ext cx="836314" cy="2866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NI" sz="1263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HONOR,</a:t>
            </a:r>
          </a:p>
        </p:txBody>
      </p:sp>
      <p:sp>
        <p:nvSpPr>
          <p:cNvPr id="8" name="11 Rectángulo"/>
          <p:cNvSpPr/>
          <p:nvPr/>
        </p:nvSpPr>
        <p:spPr>
          <a:xfrm>
            <a:off x="2294116" y="4987460"/>
            <a:ext cx="1200270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NI" sz="1263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SERVICIO…</a:t>
            </a:r>
          </a:p>
        </p:txBody>
      </p:sp>
      <p:pic>
        <p:nvPicPr>
          <p:cNvPr id="23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4" y="1796618"/>
            <a:ext cx="2311387" cy="3081354"/>
          </a:xfrm>
          <a:prstGeom prst="rect">
            <a:avLst/>
          </a:prstGeom>
        </p:spPr>
      </p:pic>
      <p:sp>
        <p:nvSpPr>
          <p:cNvPr id="10" name="Cuadro de texto 5"/>
          <p:cNvSpPr txBox="1">
            <a:spLocks/>
          </p:cNvSpPr>
          <p:nvPr/>
        </p:nvSpPr>
        <p:spPr bwMode="auto">
          <a:xfrm>
            <a:off x="3611620" y="2174588"/>
            <a:ext cx="5796136" cy="13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4406" tIns="42203" rIns="84406" bIns="42203" anchor="t" anchorCtr="0" upright="1">
            <a:no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NI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ESULTADOS 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PLAN POLICIAL PERIODO DE VACACIONES DE NAVIDAD Y FIN DE AÑO 2024</a:t>
            </a:r>
            <a:endParaRPr lang="es-NI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es-NI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 sábado 21 de diciembre 2024</a:t>
            </a:r>
            <a:endParaRPr lang="es-NI" sz="10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 lunes 6 de 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Enero 2025</a:t>
            </a:r>
            <a:endParaRPr lang="es-NI" sz="10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E3775C-4E70-4BC8-9535-772B1236F2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9615" r="14908" b="32961"/>
          <a:stretch/>
        </p:blipFill>
        <p:spPr>
          <a:xfrm>
            <a:off x="6732240" y="188640"/>
            <a:ext cx="231138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304414" y="117507"/>
            <a:ext cx="739194" cy="95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3267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BF3A74D-7C1A-4D7C-821E-9E85EFA7C998}"/>
              </a:ext>
            </a:extLst>
          </p:cNvPr>
          <p:cNvSpPr txBox="1"/>
          <p:nvPr/>
        </p:nvSpPr>
        <p:spPr>
          <a:xfrm>
            <a:off x="393613" y="1322633"/>
            <a:ext cx="8356774" cy="566427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 los 153 municipios del país, en 31 municipios se registraron accidentes con 51 personas fallecidas.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0DFC567-7ED7-4D09-B278-D1334828C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81128"/>
            <a:ext cx="2329423" cy="193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F32C0E-3614-480F-915E-86D5CFFA408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31" y="1784516"/>
            <a:ext cx="2304350" cy="186421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 Título">
            <a:extLst>
              <a:ext uri="{FF2B5EF4-FFF2-40B4-BE49-F238E27FC236}">
                <a16:creationId xmlns:a16="http://schemas.microsoft.com/office/drawing/2014/main" id="{2E9F8D16-55B3-4818-84E1-071AFD601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927" y="-230416"/>
            <a:ext cx="8242146" cy="66468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ACCIDENTES DE TRÁNSITO</a:t>
            </a:r>
            <a:b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DEL SÁBADO 21 DE DICIEMBRE 204</a:t>
            </a:r>
            <a:b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 LUNES 6 DE ENERO 2025</a:t>
            </a:r>
          </a:p>
        </p:txBody>
      </p:sp>
      <p:graphicFrame>
        <p:nvGraphicFramePr>
          <p:cNvPr id="17" name="object 5">
            <a:extLst>
              <a:ext uri="{FF2B5EF4-FFF2-40B4-BE49-F238E27FC236}">
                <a16:creationId xmlns:a16="http://schemas.microsoft.com/office/drawing/2014/main" id="{C1ED703D-D610-4097-AFEC-3C8B6583D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89238"/>
              </p:ext>
            </p:extLst>
          </p:nvPr>
        </p:nvGraphicFramePr>
        <p:xfrm>
          <a:off x="332032" y="2420888"/>
          <a:ext cx="6146288" cy="15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3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Accidentes</a:t>
                      </a:r>
                    </a:p>
                  </a:txBody>
                  <a:tcPr marL="0" marR="0" marT="36341" marB="0"/>
                </a:tc>
                <a:tc gridSpan="2">
                  <a:txBody>
                    <a:bodyPr/>
                    <a:lstStyle/>
                    <a:p>
                      <a:pPr marL="16192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</a:p>
                  </a:txBody>
                  <a:tcPr marL="0" marR="0" marT="36341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NI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NI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</a:t>
                      </a:r>
                      <a:endParaRPr sz="18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s-NI" sz="1600" b="1" spc="-20" noProof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r>
                        <a:rPr lang="es-NI"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2025-2024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r>
                        <a:rPr sz="1600" b="1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s-NI"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4-2023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Dif. (+/-)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9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Fallecidos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41031" marR="41031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NI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-27</a:t>
                      </a:r>
                    </a:p>
                  </a:txBody>
                  <a:tcPr marL="41031" marR="410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89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Lesionados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41031" marR="41031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NI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-104</a:t>
                      </a:r>
                    </a:p>
                  </a:txBody>
                  <a:tcPr marL="41031" marR="410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4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sz="16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Accidentes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2,191</a:t>
                      </a:r>
                    </a:p>
                  </a:txBody>
                  <a:tcPr marL="41031" marR="41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2,278</a:t>
                      </a:r>
                    </a:p>
                  </a:txBody>
                  <a:tcPr marL="41031" marR="41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-1,179</a:t>
                      </a:r>
                    </a:p>
                  </a:txBody>
                  <a:tcPr marL="41031" marR="410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68E398DB-404C-422D-8AED-E21D0F3E4E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9615" r="14908" b="35881"/>
          <a:stretch/>
        </p:blipFill>
        <p:spPr>
          <a:xfrm>
            <a:off x="7596336" y="0"/>
            <a:ext cx="1465327" cy="95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69486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304414" y="117507"/>
            <a:ext cx="739194" cy="95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3267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966F815C-FD7F-4F9D-96ED-CE241A4DB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832219"/>
              </p:ext>
            </p:extLst>
          </p:nvPr>
        </p:nvGraphicFramePr>
        <p:xfrm>
          <a:off x="380104" y="3356992"/>
          <a:ext cx="2205130" cy="914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794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NI" sz="15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Fallecidos</a:t>
                      </a:r>
                    </a:p>
                  </a:txBody>
                  <a:tcPr marL="0" marR="0" marT="363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901">
                <a:tc>
                  <a:txBody>
                    <a:bodyPr/>
                    <a:lstStyle/>
                    <a:p>
                      <a:pPr marL="285750" lvl="0" indent="-285750" algn="just" fontAlgn="b">
                        <a:buFont typeface="Arial" panose="020B0604020202020204" pitchFamily="34" charset="0"/>
                        <a:buChar char="•"/>
                      </a:pPr>
                      <a:r>
                        <a:rPr kumimoji="0" lang="es-NI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Conductores</a:t>
                      </a:r>
                    </a:p>
                  </a:txBody>
                  <a:tcPr marL="8792" marR="8792" marT="8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901">
                <a:tc>
                  <a:txBody>
                    <a:bodyPr/>
                    <a:lstStyle/>
                    <a:p>
                      <a:pPr marL="285750" lvl="0" indent="-285750" algn="just" fontAlgn="b">
                        <a:buFont typeface="Arial" panose="020B0604020202020204" pitchFamily="34" charset="0"/>
                        <a:buChar char="•"/>
                      </a:pPr>
                      <a:r>
                        <a:rPr kumimoji="0" lang="es-NI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Pasajeros</a:t>
                      </a:r>
                    </a:p>
                  </a:txBody>
                  <a:tcPr marL="8792" marR="8792" marT="8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809863"/>
                  </a:ext>
                </a:extLst>
              </a:tr>
              <a:tr h="20310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NI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Peatón</a:t>
                      </a:r>
                    </a:p>
                  </a:txBody>
                  <a:tcPr marL="0" marR="0" marT="381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8905"/>
              </p:ext>
            </p:extLst>
          </p:nvPr>
        </p:nvGraphicFramePr>
        <p:xfrm>
          <a:off x="5227103" y="1377269"/>
          <a:ext cx="2893838" cy="35046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38">
                  <a:extLst>
                    <a:ext uri="{9D8B030D-6E8A-4147-A177-3AD203B41FA5}">
                      <a16:colId xmlns:a16="http://schemas.microsoft.com/office/drawing/2014/main" val="1548133022"/>
                    </a:ext>
                  </a:extLst>
                </a:gridCol>
              </a:tblGrid>
              <a:tr h="219475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NI" sz="15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Departamentos con Fallecidos</a:t>
                      </a:r>
                    </a:p>
                  </a:txBody>
                  <a:tcPr marL="0" marR="0" marT="363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836022"/>
                  </a:ext>
                </a:extLst>
              </a:tr>
              <a:tr h="171404">
                <a:tc>
                  <a:txBody>
                    <a:bodyPr/>
                    <a:lstStyle/>
                    <a:p>
                      <a:pPr marL="285750" lvl="0" indent="-285750" algn="just" fontAlgn="b">
                        <a:buFont typeface="Arial" panose="020B0604020202020204" pitchFamily="34" charset="0"/>
                        <a:buChar char="•"/>
                      </a:pPr>
                      <a:r>
                        <a:rPr kumimoji="0" lang="es-NI" sz="13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Managua</a:t>
                      </a:r>
                      <a:endParaRPr kumimoji="0" lang="es-NI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56926"/>
                  </a:ext>
                </a:extLst>
              </a:tr>
              <a:tr h="195683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NI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Triángulo Minero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NI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León</a:t>
                      </a:r>
                    </a:p>
                  </a:txBody>
                  <a:tcPr marL="0" marR="0" marT="381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2090"/>
                  </a:ext>
                </a:extLst>
              </a:tr>
              <a:tr h="195683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NI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Jinotega</a:t>
                      </a:r>
                    </a:p>
                  </a:txBody>
                  <a:tcPr marL="0" marR="0" marT="381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440450"/>
                  </a:ext>
                </a:extLst>
              </a:tr>
              <a:tr h="37105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NI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Masaya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NI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Chinandega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NI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Rivas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NI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s-NI" sz="13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Boaco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NI" sz="13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Chontales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NI" sz="13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Estelí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NI" sz="13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Matagalpa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NI" sz="13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Río San Juan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NI" sz="13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Carazo, Granada, Nueva Segovia, RACCN, RACCS (c/u)</a:t>
                      </a:r>
                    </a:p>
                  </a:txBody>
                  <a:tcPr marL="0" marR="0" marT="381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12065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16825"/>
              </p:ext>
            </p:extLst>
          </p:nvPr>
        </p:nvGraphicFramePr>
        <p:xfrm>
          <a:off x="199146" y="1377269"/>
          <a:ext cx="3024336" cy="1562479"/>
        </p:xfrm>
        <a:graphic>
          <a:graphicData uri="http://schemas.openxmlformats.org/drawingml/2006/table">
            <a:tbl>
              <a:tblPr firstRow="1" bandRow="1"/>
              <a:tblGrid>
                <a:gridCol w="3024336">
                  <a:extLst>
                    <a:ext uri="{9D8B030D-6E8A-4147-A177-3AD203B41FA5}">
                      <a16:colId xmlns:a16="http://schemas.microsoft.com/office/drawing/2014/main" val="4222258807"/>
                    </a:ext>
                  </a:extLst>
                </a:gridCol>
              </a:tblGrid>
              <a:tr h="356355">
                <a:tc>
                  <a:txBody>
                    <a:bodyPr/>
                    <a:lstStyle/>
                    <a:p>
                      <a:pPr algn="ctr" rtl="0" fontAlgn="b"/>
                      <a:r>
                        <a:rPr lang="es-NI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Principales Causas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370489"/>
                  </a:ext>
                </a:extLst>
              </a:tr>
              <a:tr h="301531">
                <a:tc>
                  <a:txBody>
                    <a:bodyPr/>
                    <a:lstStyle/>
                    <a:p>
                      <a:pPr algn="l" rtl="0" fontAlgn="b"/>
                      <a:r>
                        <a:rPr lang="es-NI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Estado de ebriedad: 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65084"/>
                  </a:ext>
                </a:extLst>
              </a:tr>
              <a:tr h="301531">
                <a:tc>
                  <a:txBody>
                    <a:bodyPr/>
                    <a:lstStyle/>
                    <a:p>
                      <a:pPr algn="l" rtl="0" fontAlgn="b"/>
                      <a:r>
                        <a:rPr lang="es-NI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Exceso de velocidad: 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98984"/>
                  </a:ext>
                </a:extLst>
              </a:tr>
              <a:tr h="301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NI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Invasión de carril: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603359"/>
                  </a:ext>
                </a:extLst>
              </a:tr>
              <a:tr h="301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NI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Imprudencia peatonal: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05180"/>
                  </a:ext>
                </a:extLst>
              </a:tr>
            </a:tbl>
          </a:graphicData>
        </a:graphic>
      </p:graphicFrame>
      <p:sp>
        <p:nvSpPr>
          <p:cNvPr id="13" name="1 Título">
            <a:extLst>
              <a:ext uri="{FF2B5EF4-FFF2-40B4-BE49-F238E27FC236}">
                <a16:creationId xmlns:a16="http://schemas.microsoft.com/office/drawing/2014/main" id="{2E9F8D16-55B3-4818-84E1-071AFD601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927" y="-230416"/>
            <a:ext cx="8242146" cy="66468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ACCIDENTES DE TRÁNSITO</a:t>
            </a:r>
            <a:b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DEL SÁBADO 21 DE DICIEMBRE 204</a:t>
            </a:r>
            <a:b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 LUNES 6 DE ENERO 2025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A80AE09-36CC-4580-86F8-159A9218C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9615" r="14908" b="35881"/>
          <a:stretch/>
        </p:blipFill>
        <p:spPr>
          <a:xfrm>
            <a:off x="7662081" y="93267"/>
            <a:ext cx="1364078" cy="95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3205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303202" y="-13033"/>
            <a:ext cx="797438" cy="1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3267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s-NI" sz="1662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45C375A1-108A-42B9-9F0B-5FC6FFC1C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537" y="1469909"/>
            <a:ext cx="6546720" cy="65942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DROGA INCAUTADA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C16C2FD-C362-48BE-BA59-8A9B9ED5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525017"/>
              </p:ext>
            </p:extLst>
          </p:nvPr>
        </p:nvGraphicFramePr>
        <p:xfrm>
          <a:off x="1086829" y="2448575"/>
          <a:ext cx="7045706" cy="126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NI" sz="2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libras </a:t>
                      </a:r>
                      <a:r>
                        <a:rPr lang="es-NI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Marihuana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kilogramos de Cocaína 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0AAE073D-F5A9-A7C0-8C32-F0C5D42D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6179" r="13754" b="45801"/>
          <a:stretch/>
        </p:blipFill>
        <p:spPr bwMode="auto">
          <a:xfrm>
            <a:off x="3628218" y="3719846"/>
            <a:ext cx="2111658" cy="163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1A9F7F2E-11DC-A5F5-F793-0E9CD3B53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4" t="2655" r="25251" b="48888"/>
          <a:stretch/>
        </p:blipFill>
        <p:spPr bwMode="auto">
          <a:xfrm>
            <a:off x="1427293" y="3714667"/>
            <a:ext cx="1942652" cy="162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997709-8A35-F020-197E-C3E2843417F4}"/>
              </a:ext>
            </a:extLst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8000"/>
                    </a14:imgEffect>
                    <a14:imgEffect>
                      <a14:saturation sat="175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8" t="16284" r="28359" b="41303"/>
          <a:stretch/>
        </p:blipFill>
        <p:spPr bwMode="auto">
          <a:xfrm>
            <a:off x="6027736" y="3714667"/>
            <a:ext cx="1750126" cy="162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6E5A417-3B90-45F0-84C2-67E44DB5BE0F}"/>
              </a:ext>
            </a:extLst>
          </p:cNvPr>
          <p:cNvSpPr/>
          <p:nvPr/>
        </p:nvSpPr>
        <p:spPr>
          <a:xfrm>
            <a:off x="1259631" y="51361"/>
            <a:ext cx="6624737" cy="970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 sábado 21 de diciembre 2024</a:t>
            </a:r>
            <a:endParaRPr lang="es-NI" sz="105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 lunes 6 de  Enero 2025</a:t>
            </a:r>
            <a:endParaRPr lang="es-NI" sz="24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7CCFCD0-1549-4E04-9C28-2AB6B8399C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9615" r="14908" b="35881"/>
          <a:stretch/>
        </p:blipFill>
        <p:spPr>
          <a:xfrm>
            <a:off x="7744426" y="115035"/>
            <a:ext cx="1220062" cy="9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2401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323528" y="3933056"/>
            <a:ext cx="849694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800" dirty="0"/>
              <a:t>La Policía Nacional reitera su compromiso de continuar trabajando para fortalecer la seguridad de las personas, familias y comunidades.</a:t>
            </a:r>
            <a:endParaRPr lang="es-NI" sz="3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2241B0-70CF-4BD9-9433-1A6A5D43A9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9615" r="14908" b="32583"/>
          <a:stretch/>
        </p:blipFill>
        <p:spPr>
          <a:xfrm>
            <a:off x="2915817" y="1340768"/>
            <a:ext cx="331236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51855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303202" y="-13033"/>
            <a:ext cx="797438" cy="1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3267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s-NI" sz="1662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6E5A417-3B90-45F0-84C2-67E44DB5BE0F}"/>
              </a:ext>
            </a:extLst>
          </p:cNvPr>
          <p:cNvSpPr/>
          <p:nvPr/>
        </p:nvSpPr>
        <p:spPr>
          <a:xfrm>
            <a:off x="1259631" y="51361"/>
            <a:ext cx="6624737" cy="970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 sábado 21 de diciembre 2024</a:t>
            </a:r>
            <a:endParaRPr lang="es-NI" sz="105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 lunes 6 de  Enero 2025</a:t>
            </a:r>
            <a:endParaRPr lang="es-NI" sz="24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E82853E-5649-4C56-AC3E-075A182E4F79}"/>
              </a:ext>
            </a:extLst>
          </p:cNvPr>
          <p:cNvSpPr/>
          <p:nvPr/>
        </p:nvSpPr>
        <p:spPr>
          <a:xfrm>
            <a:off x="1375243" y="1063772"/>
            <a:ext cx="6624737" cy="71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36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LOGROS</a:t>
            </a:r>
            <a:endParaRPr lang="es-NI" sz="36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6F923ED-144F-4496-B7DB-B7470D58A1E0}"/>
              </a:ext>
            </a:extLst>
          </p:cNvPr>
          <p:cNvSpPr/>
          <p:nvPr/>
        </p:nvSpPr>
        <p:spPr>
          <a:xfrm>
            <a:off x="357417" y="1946668"/>
            <a:ext cx="8768823" cy="477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7668" marR="4689" indent="-316531" algn="just">
              <a:spcBef>
                <a:spcPts val="88"/>
              </a:spcBef>
              <a:buFont typeface="Wingdings"/>
              <a:buChar char=""/>
              <a:tabLst>
                <a:tab pos="328254" algn="l"/>
              </a:tabLst>
            </a:pPr>
            <a:r>
              <a:rPr lang="es-NI" spc="-5" dirty="0">
                <a:latin typeface="Arial"/>
                <a:cs typeface="Arial"/>
              </a:rPr>
              <a:t>Las familias nicaragüenses y </a:t>
            </a:r>
            <a:r>
              <a:rPr lang="es-NI" dirty="0">
                <a:latin typeface="Arial"/>
                <a:cs typeface="Arial"/>
              </a:rPr>
              <a:t>personas que nos visitaron </a:t>
            </a:r>
            <a:r>
              <a:rPr lang="es-NI" spc="-5" dirty="0">
                <a:latin typeface="Arial"/>
                <a:cs typeface="Arial"/>
              </a:rPr>
              <a:t>de otras  nacionalidades disfrutaron de </a:t>
            </a:r>
            <a:r>
              <a:rPr lang="es-NI" spc="-9" dirty="0">
                <a:latin typeface="Arial"/>
                <a:cs typeface="Arial"/>
              </a:rPr>
              <a:t>las </a:t>
            </a:r>
            <a:r>
              <a:rPr lang="es-NI" spc="-5" dirty="0">
                <a:latin typeface="Arial"/>
                <a:cs typeface="Arial"/>
              </a:rPr>
              <a:t>actividades de navidad y fin de año en el período de vacaciones del sábado 21 de diciembre 2024 al lunes 6 de enero 2025, en un ambiente de paz y seguridad.</a:t>
            </a:r>
          </a:p>
          <a:p>
            <a:pPr marL="327668" marR="4689" indent="-316531" algn="just">
              <a:spcBef>
                <a:spcPts val="88"/>
              </a:spcBef>
              <a:buFont typeface="Wingdings"/>
              <a:buChar char=""/>
              <a:tabLst>
                <a:tab pos="328254" algn="l"/>
              </a:tabLst>
            </a:pPr>
            <a:endParaRPr lang="es-NI" spc="-5" dirty="0">
              <a:latin typeface="Arial"/>
              <a:cs typeface="Arial"/>
            </a:endParaRPr>
          </a:p>
          <a:p>
            <a:pPr marL="327668" marR="4689" indent="-316531" algn="just">
              <a:spcBef>
                <a:spcPts val="92"/>
              </a:spcBef>
              <a:buFont typeface="Arial"/>
              <a:buChar char="•"/>
              <a:tabLst>
                <a:tab pos="328254" algn="l"/>
              </a:tabLst>
            </a:pPr>
            <a:r>
              <a:rPr lang="es-NI" b="1" spc="-5" dirty="0">
                <a:latin typeface="Arial"/>
                <a:cs typeface="Arial"/>
              </a:rPr>
              <a:t>Disminución de la actividad delictiva</a:t>
            </a:r>
            <a:r>
              <a:rPr lang="es-NI" spc="-5" dirty="0">
                <a:latin typeface="Arial"/>
                <a:cs typeface="Arial"/>
              </a:rPr>
              <a:t>:</a:t>
            </a:r>
          </a:p>
          <a:p>
            <a:pPr marL="11137" marR="4689" algn="just">
              <a:spcBef>
                <a:spcPts val="92"/>
              </a:spcBef>
              <a:tabLst>
                <a:tab pos="328254" algn="l"/>
              </a:tabLst>
            </a:pPr>
            <a:endParaRPr lang="es-NI" spc="-5" dirty="0">
              <a:latin typeface="Arial"/>
              <a:cs typeface="Arial"/>
            </a:endParaRPr>
          </a:p>
          <a:p>
            <a:pPr marL="354037" marR="4689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28254" algn="l"/>
              </a:tabLst>
            </a:pPr>
            <a:r>
              <a:rPr lang="es-MX" spc="-5" dirty="0">
                <a:latin typeface="Arial"/>
                <a:cs typeface="Arial"/>
              </a:rPr>
              <a:t>Menos 7 muertes homicidas en comparación al año 2023</a:t>
            </a:r>
          </a:p>
          <a:p>
            <a:pPr marL="354037" marR="4689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28254" algn="l"/>
              </a:tabLst>
            </a:pPr>
            <a:r>
              <a:rPr lang="es-MX" spc="-5" dirty="0">
                <a:latin typeface="Arial"/>
                <a:cs typeface="Arial"/>
              </a:rPr>
              <a:t>Menos 17 robos con intimidación en comparación al año 2023</a:t>
            </a:r>
          </a:p>
          <a:p>
            <a:pPr marL="354037" marR="4689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28254" algn="l"/>
              </a:tabLst>
            </a:pPr>
            <a:r>
              <a:rPr lang="es-MX" spc="-5" dirty="0">
                <a:latin typeface="Arial"/>
                <a:cs typeface="Arial"/>
              </a:rPr>
              <a:t>Menos 39 robos con violencia en comparación al año 2023</a:t>
            </a:r>
          </a:p>
          <a:p>
            <a:pPr marL="354037" marR="4689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28254" algn="l"/>
              </a:tabLst>
            </a:pPr>
            <a:r>
              <a:rPr lang="es-MX" spc="-5" dirty="0">
                <a:latin typeface="Arial"/>
                <a:cs typeface="Arial"/>
              </a:rPr>
              <a:t>Menos 34 robos con fuerza en comparación al año 2023</a:t>
            </a:r>
          </a:p>
          <a:p>
            <a:pPr marL="11137" marR="4689" algn="just">
              <a:spcBef>
                <a:spcPts val="92"/>
              </a:spcBef>
              <a:tabLst>
                <a:tab pos="328254" algn="l"/>
              </a:tabLst>
            </a:pPr>
            <a:endParaRPr lang="es-MX" spc="-5" dirty="0">
              <a:latin typeface="Arial"/>
              <a:cs typeface="Arial"/>
            </a:endParaRPr>
          </a:p>
          <a:p>
            <a:pPr marL="327668" marR="4689" indent="-316531" algn="just">
              <a:spcBef>
                <a:spcPts val="92"/>
              </a:spcBef>
              <a:buFont typeface="Arial"/>
              <a:buChar char="•"/>
              <a:tabLst>
                <a:tab pos="328254" algn="l"/>
              </a:tabLst>
            </a:pPr>
            <a:r>
              <a:rPr lang="es-MX" b="1" spc="-5" dirty="0">
                <a:latin typeface="Arial"/>
                <a:cs typeface="Arial"/>
              </a:rPr>
              <a:t>Disminución de los fallecidos en accidentes de tránsito (-27)</a:t>
            </a:r>
            <a:endParaRPr lang="es-NI" b="1" spc="-5" dirty="0">
              <a:latin typeface="Arial"/>
              <a:cs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CC96849-741F-41DB-A1C2-D0A2C773B3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9615" r="14908" b="35881"/>
          <a:stretch/>
        </p:blipFill>
        <p:spPr>
          <a:xfrm>
            <a:off x="7744426" y="48668"/>
            <a:ext cx="1231804" cy="9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70782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84121" y="51361"/>
            <a:ext cx="585824" cy="7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3267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s-NI" sz="1662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6E5A417-3B90-45F0-84C2-67E44DB5BE0F}"/>
              </a:ext>
            </a:extLst>
          </p:cNvPr>
          <p:cNvSpPr/>
          <p:nvPr/>
        </p:nvSpPr>
        <p:spPr>
          <a:xfrm>
            <a:off x="719536" y="1772816"/>
            <a:ext cx="7634357" cy="3186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36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93,973</a:t>
            </a:r>
            <a:r>
              <a:rPr lang="es-NI" sz="3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ATENCIONES Y SERVICIOS BRINDADOS POR LA POLICÍA NACIONAL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Del sábado 21 de diciembre 2024 al lunes 6 de  Enero 2025</a:t>
            </a:r>
            <a:endParaRPr lang="es-NI" sz="3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B64E51-97F2-4EE1-A796-DD0D699798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9615" r="14908" b="35881"/>
          <a:stretch/>
        </p:blipFill>
        <p:spPr>
          <a:xfrm>
            <a:off x="7744426" y="37979"/>
            <a:ext cx="1220062" cy="9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5247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84121" y="51361"/>
            <a:ext cx="585824" cy="7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3267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s-NI" sz="1662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FAB9BA7-CDD2-401A-ABE9-3E8560498167}"/>
              </a:ext>
            </a:extLst>
          </p:cNvPr>
          <p:cNvSpPr txBox="1"/>
          <p:nvPr/>
        </p:nvSpPr>
        <p:spPr>
          <a:xfrm>
            <a:off x="277212" y="1268760"/>
            <a:ext cx="8413502" cy="536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7668" marR="4689" indent="-316531" algn="just">
              <a:spcBef>
                <a:spcPts val="92"/>
              </a:spcBef>
              <a:buFont typeface="Arial"/>
              <a:buChar char="•"/>
              <a:tabLst>
                <a:tab pos="328254" algn="l"/>
              </a:tabLst>
            </a:pPr>
            <a:r>
              <a:rPr lang="es-MX" sz="2800" b="1" spc="-5" dirty="0">
                <a:latin typeface="Arial"/>
                <a:cs typeface="Arial"/>
              </a:rPr>
              <a:t>23,971 Certificados de conducta</a:t>
            </a:r>
          </a:p>
          <a:p>
            <a:pPr marL="11137" marR="4689" algn="just">
              <a:spcBef>
                <a:spcPts val="92"/>
              </a:spcBef>
              <a:tabLst>
                <a:tab pos="328254" algn="l"/>
              </a:tabLst>
            </a:pPr>
            <a:endParaRPr lang="es-MX" sz="2800" b="1" spc="-5" dirty="0">
              <a:latin typeface="Arial"/>
              <a:cs typeface="Arial"/>
            </a:endParaRP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s-MX" sz="2800" b="1" spc="-5" dirty="0">
                <a:latin typeface="Arial"/>
                <a:cs typeface="Arial"/>
              </a:rPr>
              <a:t>16,368 Licencias multadas entregadas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endParaRPr lang="es-MX" sz="2800" b="1" spc="-5" dirty="0">
              <a:latin typeface="Arial"/>
              <a:cs typeface="Arial"/>
            </a:endParaRPr>
          </a:p>
          <a:p>
            <a:pPr marL="327668" marR="4689" indent="-316531" algn="just">
              <a:spcBef>
                <a:spcPts val="92"/>
              </a:spcBef>
              <a:buFont typeface="Arial"/>
              <a:buChar char="•"/>
              <a:tabLst>
                <a:tab pos="328254" algn="l"/>
              </a:tabLst>
            </a:pPr>
            <a:r>
              <a:rPr lang="es-MX" sz="2800" b="1" spc="-5" dirty="0">
                <a:latin typeface="Arial"/>
                <a:cs typeface="Arial"/>
              </a:rPr>
              <a:t>13,930 Inscripción en línea para licencia de conducir</a:t>
            </a:r>
          </a:p>
          <a:p>
            <a:pPr marL="11137" marR="4689" algn="just">
              <a:spcBef>
                <a:spcPts val="92"/>
              </a:spcBef>
              <a:tabLst>
                <a:tab pos="328254" algn="l"/>
              </a:tabLst>
            </a:pPr>
            <a:endParaRPr lang="es-MX" sz="2800" b="1" spc="-5" dirty="0">
              <a:latin typeface="Arial"/>
              <a:cs typeface="Arial"/>
            </a:endParaRPr>
          </a:p>
          <a:p>
            <a:pPr marL="327668" marR="4689" indent="-316531" algn="just">
              <a:spcBef>
                <a:spcPts val="92"/>
              </a:spcBef>
              <a:buFont typeface="Arial"/>
              <a:buChar char="•"/>
              <a:tabLst>
                <a:tab pos="328254" algn="l"/>
              </a:tabLst>
            </a:pPr>
            <a:r>
              <a:rPr lang="es-MX" sz="2800" b="1" spc="-5" dirty="0">
                <a:latin typeface="Arial"/>
                <a:cs typeface="Arial"/>
              </a:rPr>
              <a:t>13,800 protección policial a eventos públicos</a:t>
            </a:r>
          </a:p>
          <a:p>
            <a:pPr marL="11137" marR="4689" algn="just">
              <a:spcBef>
                <a:spcPts val="92"/>
              </a:spcBef>
              <a:tabLst>
                <a:tab pos="328254" algn="l"/>
              </a:tabLst>
            </a:pPr>
            <a:endParaRPr lang="es-MX" sz="2800" b="1" spc="-5" dirty="0">
              <a:latin typeface="Arial"/>
              <a:cs typeface="Arial"/>
            </a:endParaRPr>
          </a:p>
          <a:p>
            <a:pPr marL="327668" marR="4689" indent="-316531" algn="just">
              <a:spcBef>
                <a:spcPts val="92"/>
              </a:spcBef>
              <a:buFont typeface="Arial"/>
              <a:buChar char="•"/>
              <a:tabLst>
                <a:tab pos="328254" algn="l"/>
              </a:tabLst>
            </a:pPr>
            <a:r>
              <a:rPr lang="es-MX" sz="2800" b="1" spc="-5" dirty="0">
                <a:latin typeface="Arial"/>
                <a:cs typeface="Arial"/>
              </a:rPr>
              <a:t>8,490 Circulaciones de vehículos</a:t>
            </a:r>
          </a:p>
          <a:p>
            <a:pPr marL="11137" marR="4689" algn="just">
              <a:spcBef>
                <a:spcPts val="92"/>
              </a:spcBef>
              <a:tabLst>
                <a:tab pos="328254" algn="l"/>
              </a:tabLst>
            </a:pPr>
            <a:endParaRPr lang="es-MX" sz="2800" b="1" spc="-5" dirty="0">
              <a:latin typeface="Arial"/>
              <a:cs typeface="Arial"/>
            </a:endParaRPr>
          </a:p>
          <a:p>
            <a:pPr marL="327668" marR="4689" indent="-316531" algn="just">
              <a:spcBef>
                <a:spcPts val="92"/>
              </a:spcBef>
              <a:buFont typeface="Arial"/>
              <a:buChar char="•"/>
              <a:tabLst>
                <a:tab pos="328254" algn="l"/>
              </a:tabLst>
            </a:pPr>
            <a:r>
              <a:rPr lang="es-MX" sz="2800" b="1" spc="-5" dirty="0">
                <a:latin typeface="Arial"/>
                <a:cs typeface="Arial"/>
              </a:rPr>
              <a:t>4,915 Renovación de Licencia de conducir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0A4996B-53C8-45EE-B5FB-D16EAA1978CF}"/>
              </a:ext>
            </a:extLst>
          </p:cNvPr>
          <p:cNvSpPr/>
          <p:nvPr/>
        </p:nvSpPr>
        <p:spPr>
          <a:xfrm>
            <a:off x="1091874" y="135660"/>
            <a:ext cx="6696744" cy="970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ATENCIONES Y SERVICIOS BRINDADOS POR LA POLICÍA NACIONAL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737BD3-29B4-4AC2-AC8A-2733F5DD31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9615" r="14908" b="35881"/>
          <a:stretch/>
        </p:blipFill>
        <p:spPr>
          <a:xfrm>
            <a:off x="7744426" y="51361"/>
            <a:ext cx="1315453" cy="9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2582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84121" y="51361"/>
            <a:ext cx="585824" cy="7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3267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s-NI" sz="1662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FAB9BA7-CDD2-401A-ABE9-3E8560498167}"/>
              </a:ext>
            </a:extLst>
          </p:cNvPr>
          <p:cNvSpPr txBox="1"/>
          <p:nvPr/>
        </p:nvSpPr>
        <p:spPr>
          <a:xfrm>
            <a:off x="365249" y="1268760"/>
            <a:ext cx="8413502" cy="531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37" marR="4689" algn="just">
              <a:spcBef>
                <a:spcPts val="92"/>
              </a:spcBef>
              <a:tabLst>
                <a:tab pos="328254" algn="l"/>
              </a:tabLst>
            </a:pPr>
            <a:endParaRPr lang="es-MX" sz="2800" b="1" spc="-5" dirty="0">
              <a:latin typeface="Arial"/>
              <a:cs typeface="Arial"/>
            </a:endParaRPr>
          </a:p>
          <a:p>
            <a:pPr marL="327668" marR="4689" indent="-316531" algn="just">
              <a:spcBef>
                <a:spcPts val="92"/>
              </a:spcBef>
              <a:buFont typeface="Arial"/>
              <a:buChar char="•"/>
              <a:tabLst>
                <a:tab pos="328254" algn="l"/>
              </a:tabLst>
            </a:pPr>
            <a:r>
              <a:rPr lang="es-MX" sz="2800" b="1" spc="-5" dirty="0">
                <a:latin typeface="Arial"/>
                <a:cs typeface="Arial"/>
              </a:rPr>
              <a:t>3,084 Nuevas licencias de conducir</a:t>
            </a:r>
          </a:p>
          <a:p>
            <a:pPr marL="11137" marR="4689" algn="just">
              <a:spcBef>
                <a:spcPts val="92"/>
              </a:spcBef>
              <a:tabLst>
                <a:tab pos="328254" algn="l"/>
              </a:tabLst>
            </a:pPr>
            <a:endParaRPr lang="es-MX" sz="2800" b="1" spc="-5" dirty="0">
              <a:latin typeface="Arial"/>
              <a:cs typeface="Arial"/>
            </a:endParaRPr>
          </a:p>
          <a:p>
            <a:pPr marL="327668" marR="4689" indent="-316531" algn="just">
              <a:spcBef>
                <a:spcPts val="92"/>
              </a:spcBef>
              <a:buFont typeface="Arial"/>
              <a:buChar char="•"/>
              <a:tabLst>
                <a:tab pos="328254" algn="l"/>
              </a:tabLst>
            </a:pPr>
            <a:r>
              <a:rPr lang="es-NI" sz="2800" b="1" spc="-5" dirty="0">
                <a:latin typeface="Arial"/>
                <a:cs typeface="Arial"/>
              </a:rPr>
              <a:t>2,632 Reposición de Licencia de Conducir</a:t>
            </a:r>
          </a:p>
          <a:p>
            <a:endParaRPr lang="es-MX" sz="2800" b="1" spc="-5" dirty="0">
              <a:latin typeface="Arial"/>
              <a:cs typeface="Arial"/>
            </a:endParaRP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s-MX" sz="2800" b="1" spc="-5" dirty="0">
                <a:latin typeface="Arial"/>
                <a:cs typeface="Arial"/>
              </a:rPr>
              <a:t>Atendimos 2,191 accidentes de tránsito y se extendió igual cantidad de certificados de accidentes</a:t>
            </a:r>
          </a:p>
          <a:p>
            <a:endParaRPr lang="es-MX" sz="2800" b="1" spc="-5" dirty="0">
              <a:latin typeface="Arial"/>
              <a:cs typeface="Arial"/>
            </a:endParaRPr>
          </a:p>
          <a:p>
            <a:pPr marL="327668" marR="4689" indent="-316531" algn="just">
              <a:spcBef>
                <a:spcPts val="92"/>
              </a:spcBef>
              <a:buFont typeface="Arial"/>
              <a:buChar char="•"/>
              <a:tabLst>
                <a:tab pos="328254" algn="l"/>
              </a:tabLst>
            </a:pPr>
            <a:r>
              <a:rPr lang="es-NI" sz="2800" b="1" spc="-5" dirty="0">
                <a:latin typeface="Arial"/>
                <a:cs typeface="Arial"/>
              </a:rPr>
              <a:t>Se </a:t>
            </a:r>
            <a:r>
              <a:rPr lang="es-NI" sz="2800" b="1" spc="-5" noProof="1">
                <a:latin typeface="Arial"/>
                <a:cs typeface="Arial"/>
              </a:rPr>
              <a:t>recepcionaron</a:t>
            </a:r>
            <a:r>
              <a:rPr lang="es-NI" sz="2800" b="1" spc="-5" dirty="0">
                <a:latin typeface="Arial"/>
                <a:cs typeface="Arial"/>
              </a:rPr>
              <a:t> 2,401 denuncias por delitos y </a:t>
            </a:r>
            <a:r>
              <a:rPr lang="es-NI" sz="2800" b="1" dirty="0">
                <a:latin typeface="Arial"/>
                <a:cs typeface="Arial"/>
              </a:rPr>
              <a:t>faltas  </a:t>
            </a:r>
            <a:r>
              <a:rPr lang="es-NI" sz="2800" b="1" spc="-5" dirty="0">
                <a:latin typeface="Arial"/>
                <a:cs typeface="Arial"/>
              </a:rPr>
              <a:t>penales. </a:t>
            </a:r>
          </a:p>
          <a:p>
            <a:pPr lvl="0" algn="just" fontAlgn="base"/>
            <a:endParaRPr lang="es-NI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258A89E-1337-4776-9C76-FDD899F4151A}"/>
              </a:ext>
            </a:extLst>
          </p:cNvPr>
          <p:cNvSpPr/>
          <p:nvPr/>
        </p:nvSpPr>
        <p:spPr>
          <a:xfrm>
            <a:off x="1091874" y="135660"/>
            <a:ext cx="6696744" cy="970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ATENCIONES Y SERVICIOS BRINDADOS POR LA POLICÍA NACIONAL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064484-ABC1-4922-AEB2-EA57588820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9615" r="14908" b="35881"/>
          <a:stretch/>
        </p:blipFill>
        <p:spPr>
          <a:xfrm>
            <a:off x="7668344" y="51361"/>
            <a:ext cx="1296144" cy="9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893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413847" y="59558"/>
            <a:ext cx="723470" cy="93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3267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s-NI" sz="1662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D7D2A1B-35F5-4EF0-B38D-74FBB586C131}"/>
              </a:ext>
            </a:extLst>
          </p:cNvPr>
          <p:cNvSpPr txBox="1"/>
          <p:nvPr/>
        </p:nvSpPr>
        <p:spPr>
          <a:xfrm>
            <a:off x="539552" y="1165775"/>
            <a:ext cx="7884771" cy="5180674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algn="just"/>
            <a:r>
              <a:rPr lang="es-NI" sz="1662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Policía Nacional garantizó seguridad:</a:t>
            </a:r>
          </a:p>
          <a:p>
            <a:pPr marL="11137" marR="4689" algn="just">
              <a:spcBef>
                <a:spcPts val="88"/>
              </a:spcBef>
              <a:tabLst>
                <a:tab pos="328254" algn="l"/>
              </a:tabLst>
            </a:pPr>
            <a:endParaRPr lang="es-NI" sz="1662" spc="-5" dirty="0">
              <a:latin typeface="Arial"/>
              <a:cs typeface="Arial"/>
            </a:endParaRPr>
          </a:p>
          <a:p>
            <a:pPr marL="327668" marR="4689" indent="-316531" algn="just">
              <a:spcBef>
                <a:spcPts val="88"/>
              </a:spcBef>
              <a:buFont typeface="Wingdings"/>
              <a:buChar char=""/>
              <a:tabLst>
                <a:tab pos="328254" algn="l"/>
              </a:tabLst>
            </a:pPr>
            <a:r>
              <a:rPr lang="es-NI" sz="1662" spc="-5" dirty="0">
                <a:latin typeface="Arial"/>
                <a:cs typeface="Arial"/>
              </a:rPr>
              <a:t>A las familias</a:t>
            </a:r>
            <a:r>
              <a:rPr sz="1662" spc="-5" dirty="0">
                <a:latin typeface="Arial"/>
                <a:cs typeface="Arial"/>
              </a:rPr>
              <a:t> nicaragüenses y </a:t>
            </a:r>
            <a:r>
              <a:rPr sz="1662" dirty="0">
                <a:latin typeface="Arial"/>
                <a:cs typeface="Arial"/>
              </a:rPr>
              <a:t>personas </a:t>
            </a:r>
            <a:r>
              <a:rPr lang="es-NI" sz="1662" dirty="0">
                <a:latin typeface="Arial"/>
                <a:cs typeface="Arial"/>
              </a:rPr>
              <a:t>que nos visitaron </a:t>
            </a:r>
            <a:r>
              <a:rPr sz="1662" spc="-5" dirty="0">
                <a:latin typeface="Arial"/>
                <a:cs typeface="Arial"/>
              </a:rPr>
              <a:t>de otras  nacionalidades que </a:t>
            </a:r>
            <a:r>
              <a:rPr lang="es-NI" sz="1662" spc="-5" dirty="0">
                <a:latin typeface="Arial"/>
                <a:cs typeface="Arial"/>
              </a:rPr>
              <a:t>disfrutaron de</a:t>
            </a:r>
            <a:r>
              <a:rPr sz="1662" spc="-5" dirty="0">
                <a:latin typeface="Arial"/>
                <a:cs typeface="Arial"/>
              </a:rPr>
              <a:t> </a:t>
            </a:r>
            <a:r>
              <a:rPr sz="1662" spc="-9" dirty="0">
                <a:latin typeface="Arial"/>
                <a:cs typeface="Arial"/>
              </a:rPr>
              <a:t>las </a:t>
            </a:r>
            <a:r>
              <a:rPr lang="es-NI" sz="1662" spc="-5" dirty="0">
                <a:latin typeface="Arial"/>
                <a:cs typeface="Arial"/>
              </a:rPr>
              <a:t>actividades en el período de vacaciones del sábado 21 de diciembre 2024 al lunes 6 de enero 2025, en</a:t>
            </a:r>
            <a:r>
              <a:rPr sz="1662" spc="-5" dirty="0">
                <a:latin typeface="Arial"/>
                <a:cs typeface="Arial"/>
              </a:rPr>
              <a:t> un ambiente de </a:t>
            </a:r>
            <a:r>
              <a:rPr lang="es-NI" sz="1662" spc="-5" dirty="0">
                <a:latin typeface="Arial"/>
                <a:cs typeface="Arial"/>
              </a:rPr>
              <a:t>paz y</a:t>
            </a:r>
            <a:r>
              <a:rPr sz="1662" spc="-5" dirty="0">
                <a:latin typeface="Arial"/>
                <a:cs typeface="Arial"/>
              </a:rPr>
              <a:t> </a:t>
            </a:r>
            <a:r>
              <a:rPr lang="es-NI" sz="1662" spc="-5" dirty="0">
                <a:latin typeface="Arial"/>
                <a:cs typeface="Arial"/>
              </a:rPr>
              <a:t>seguridad.</a:t>
            </a:r>
            <a:endParaRPr sz="1662" dirty="0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1662" dirty="0">
              <a:latin typeface="Arial"/>
              <a:cs typeface="Arial"/>
            </a:endParaRPr>
          </a:p>
          <a:p>
            <a:pPr marL="276085" marR="272568" indent="-264948" algn="just">
              <a:buFont typeface="Wingdings"/>
              <a:buChar char=""/>
              <a:tabLst>
                <a:tab pos="276672" algn="l"/>
              </a:tabLst>
            </a:pPr>
            <a:r>
              <a:rPr lang="es-NI" sz="1662" b="1" spc="-5" dirty="0">
                <a:latin typeface="Arial"/>
                <a:cs typeface="Arial"/>
              </a:rPr>
              <a:t>Policía Nacional brindó protección y seguridad en</a:t>
            </a:r>
            <a:r>
              <a:rPr lang="es-NI" sz="1662" spc="-5" dirty="0">
                <a:latin typeface="Arial"/>
                <a:cs typeface="Arial"/>
              </a:rPr>
              <a:t>:</a:t>
            </a:r>
          </a:p>
          <a:p>
            <a:pPr marL="276085" marR="272568" indent="-264948" algn="just">
              <a:buFont typeface="Wingdings"/>
              <a:buChar char=""/>
              <a:tabLst>
                <a:tab pos="276672" algn="l"/>
              </a:tabLst>
            </a:pPr>
            <a:endParaRPr lang="es-NI" sz="1846" spc="-5" dirty="0">
              <a:latin typeface="Arial"/>
              <a:cs typeface="Arial"/>
            </a:endParaRPr>
          </a:p>
          <a:p>
            <a:pPr marL="750296" lvl="1" indent="-316531">
              <a:buFont typeface="Wingdings"/>
              <a:buChar char=""/>
              <a:tabLst>
                <a:tab pos="749710" algn="l"/>
                <a:tab pos="750296" algn="l"/>
              </a:tabLst>
            </a:pPr>
            <a:r>
              <a:rPr lang="es-NI" sz="1662" b="1" spc="-5" dirty="0">
                <a:latin typeface="Arial"/>
                <a:cs typeface="Arial"/>
              </a:rPr>
              <a:t>Puertos de entradas (terrestre, marítimos y aéreos)</a:t>
            </a:r>
            <a:endParaRPr lang="es-NI" sz="1662" b="1" dirty="0">
              <a:latin typeface="Arial"/>
              <a:cs typeface="Arial"/>
            </a:endParaRPr>
          </a:p>
          <a:p>
            <a:pPr marL="750296" lvl="1" indent="-316531">
              <a:buFont typeface="Wingdings"/>
              <a:buChar char=""/>
              <a:tabLst>
                <a:tab pos="749710" algn="l"/>
                <a:tab pos="750296" algn="l"/>
              </a:tabLst>
            </a:pPr>
            <a:r>
              <a:rPr lang="es-NI" sz="1662" b="1" spc="-5" dirty="0">
                <a:latin typeface="Arial"/>
                <a:cs typeface="Arial"/>
              </a:rPr>
              <a:t>Destinos turísticos</a:t>
            </a:r>
            <a:endParaRPr lang="es-NI" sz="1662" b="1" dirty="0">
              <a:latin typeface="Arial"/>
              <a:cs typeface="Arial"/>
            </a:endParaRPr>
          </a:p>
          <a:p>
            <a:pPr marL="750296" lvl="1" indent="-316531">
              <a:buFont typeface="Wingdings"/>
              <a:buChar char=""/>
              <a:tabLst>
                <a:tab pos="749710" algn="l"/>
                <a:tab pos="750296" algn="l"/>
              </a:tabLst>
            </a:pPr>
            <a:r>
              <a:rPr lang="es-NI" sz="1662" b="1" spc="-5" dirty="0">
                <a:latin typeface="Arial"/>
                <a:cs typeface="Arial"/>
              </a:rPr>
              <a:t>Actividades deportivas, culturales y tradicionales, Piñatas</a:t>
            </a:r>
          </a:p>
          <a:p>
            <a:pPr marL="750296" lvl="1" indent="-316531">
              <a:buFont typeface="Wingdings"/>
              <a:buChar char=""/>
              <a:tabLst>
                <a:tab pos="749710" algn="l"/>
                <a:tab pos="750296" algn="l"/>
              </a:tabLst>
            </a:pPr>
            <a:r>
              <a:rPr lang="es-NI" sz="1662" b="1" spc="-5" dirty="0">
                <a:latin typeface="Arial"/>
                <a:cs typeface="Arial"/>
              </a:rPr>
              <a:t>Barrios,</a:t>
            </a:r>
            <a:r>
              <a:rPr lang="es-NI" sz="1662" b="1" spc="14" dirty="0">
                <a:latin typeface="Arial"/>
                <a:cs typeface="Arial"/>
              </a:rPr>
              <a:t> </a:t>
            </a:r>
            <a:r>
              <a:rPr lang="es-NI" sz="1662" b="1" spc="-5" dirty="0">
                <a:latin typeface="Arial"/>
                <a:cs typeface="Arial"/>
              </a:rPr>
              <a:t>comunidades.</a:t>
            </a:r>
            <a:endParaRPr lang="es-NI" sz="1662" b="1" dirty="0">
              <a:latin typeface="Arial"/>
              <a:cs typeface="Arial"/>
            </a:endParaRPr>
          </a:p>
          <a:p>
            <a:pPr marL="750296" lvl="1" indent="-316531">
              <a:buFont typeface="Wingdings"/>
              <a:buChar char=""/>
              <a:tabLst>
                <a:tab pos="749710" algn="l"/>
                <a:tab pos="750296" algn="l"/>
              </a:tabLst>
            </a:pPr>
            <a:r>
              <a:rPr lang="es-NI" sz="1662" b="1" spc="-5" dirty="0">
                <a:latin typeface="Arial"/>
                <a:cs typeface="Arial"/>
              </a:rPr>
              <a:t>Mercados</a:t>
            </a:r>
          </a:p>
          <a:p>
            <a:pPr marL="750296" lvl="1" indent="-316531">
              <a:spcBef>
                <a:spcPts val="5"/>
              </a:spcBef>
              <a:buFont typeface="Wingdings"/>
              <a:buChar char=""/>
              <a:tabLst>
                <a:tab pos="749710" algn="l"/>
                <a:tab pos="750296" algn="l"/>
              </a:tabLst>
            </a:pPr>
            <a:r>
              <a:rPr lang="es-NI" sz="1662" b="1" spc="-5" dirty="0">
                <a:latin typeface="Arial"/>
                <a:cs typeface="Arial"/>
              </a:rPr>
              <a:t>Paradas y terminales de</a:t>
            </a:r>
            <a:r>
              <a:rPr lang="es-NI" sz="1662" b="1" spc="42" dirty="0">
                <a:latin typeface="Arial"/>
                <a:cs typeface="Arial"/>
              </a:rPr>
              <a:t> </a:t>
            </a:r>
            <a:r>
              <a:rPr lang="es-NI" sz="1662" b="1" spc="-5" dirty="0">
                <a:latin typeface="Arial"/>
                <a:cs typeface="Arial"/>
              </a:rPr>
              <a:t>buses</a:t>
            </a:r>
            <a:endParaRPr lang="es-NI" sz="1662" b="1" dirty="0">
              <a:latin typeface="Arial"/>
              <a:cs typeface="Arial"/>
            </a:endParaRPr>
          </a:p>
          <a:p>
            <a:pPr marL="750296" lvl="1" indent="-316531">
              <a:buFont typeface="Wingdings"/>
              <a:buChar char=""/>
              <a:tabLst>
                <a:tab pos="749710" algn="l"/>
                <a:tab pos="750296" algn="l"/>
              </a:tabLst>
            </a:pPr>
            <a:r>
              <a:rPr lang="es-NI" sz="1662" b="1" spc="-5" dirty="0">
                <a:latin typeface="Arial"/>
                <a:cs typeface="Arial"/>
              </a:rPr>
              <a:t>Parques</a:t>
            </a:r>
            <a:endParaRPr lang="es-NI" sz="1662" b="1" dirty="0">
              <a:latin typeface="Arial"/>
              <a:cs typeface="Arial"/>
            </a:endParaRPr>
          </a:p>
          <a:p>
            <a:pPr marL="750296" lvl="1" indent="-316531">
              <a:buFont typeface="Wingdings"/>
              <a:buChar char=""/>
              <a:tabLst>
                <a:tab pos="749710" algn="l"/>
                <a:tab pos="750296" algn="l"/>
              </a:tabLst>
            </a:pPr>
            <a:r>
              <a:rPr lang="es-NI" sz="1662" b="1" spc="-5" dirty="0">
                <a:latin typeface="Arial"/>
                <a:cs typeface="Arial"/>
              </a:rPr>
              <a:t>Carreteras y vías</a:t>
            </a:r>
          </a:p>
          <a:p>
            <a:pPr marL="750296" lvl="1" indent="-316531">
              <a:buFont typeface="Wingdings"/>
              <a:buChar char=""/>
              <a:tabLst>
                <a:tab pos="749710" algn="l"/>
                <a:tab pos="750296" algn="l"/>
              </a:tabLst>
            </a:pPr>
            <a:r>
              <a:rPr lang="es-NI" sz="1662" b="1" spc="-5" dirty="0">
                <a:latin typeface="Arial"/>
                <a:cs typeface="Arial"/>
              </a:rPr>
              <a:t>Fiestas  patronales</a:t>
            </a:r>
          </a:p>
          <a:p>
            <a:pPr marL="750296" lvl="1" indent="-316531">
              <a:buFont typeface="Wingdings"/>
              <a:buChar char=""/>
              <a:tabLst>
                <a:tab pos="749710" algn="l"/>
                <a:tab pos="750296" algn="l"/>
              </a:tabLst>
            </a:pPr>
            <a:r>
              <a:rPr lang="es-NI" sz="1662" b="1" spc="-5" dirty="0">
                <a:latin typeface="Arial"/>
                <a:cs typeface="Arial"/>
              </a:rPr>
              <a:t>Corridas de toros.</a:t>
            </a:r>
          </a:p>
          <a:p>
            <a:pPr marL="750296" lvl="1" indent="-316531">
              <a:buFont typeface="Wingdings"/>
              <a:buChar char=""/>
              <a:tabLst>
                <a:tab pos="749710" algn="l"/>
                <a:tab pos="750296" algn="l"/>
              </a:tabLst>
            </a:pPr>
            <a:r>
              <a:rPr lang="es-NI" sz="1662" b="1" spc="-5" dirty="0">
                <a:latin typeface="Arial"/>
                <a:cs typeface="Arial"/>
              </a:rPr>
              <a:t>Hípicas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84D6CB2-143B-4228-AD2D-23CD1097F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95" y="4356485"/>
            <a:ext cx="2757632" cy="206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E612A79-A0B0-4651-BD28-D92C7A63BFB9}"/>
              </a:ext>
            </a:extLst>
          </p:cNvPr>
          <p:cNvSpPr/>
          <p:nvPr/>
        </p:nvSpPr>
        <p:spPr>
          <a:xfrm>
            <a:off x="1259631" y="51361"/>
            <a:ext cx="6624737" cy="970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 sábado 21 de diciembre 2024</a:t>
            </a:r>
            <a:endParaRPr lang="es-NI" sz="105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 lunes 6 de  Enero 2025</a:t>
            </a:r>
            <a:endParaRPr lang="es-NI" sz="2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0F2E31E-D288-41A2-91F3-1CBFA55AA2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9615" r="14908" b="35881"/>
          <a:stretch/>
        </p:blipFill>
        <p:spPr>
          <a:xfrm>
            <a:off x="7524328" y="51361"/>
            <a:ext cx="1440160" cy="97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693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227232" y="33424"/>
            <a:ext cx="797438" cy="1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3267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s-NI" sz="1662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4E72B931-2D95-41F1-B308-589796686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692" y="1260142"/>
            <a:ext cx="8440615" cy="9058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INSPECCIONES REALIZADAS</a:t>
            </a:r>
            <a:br>
              <a:rPr lang="es-ES" sz="28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VENTAS DE PÓLVORA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BCE0416-D096-42AF-9A86-56FAD9EB7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093848"/>
              </p:ext>
            </p:extLst>
          </p:nvPr>
        </p:nvGraphicFramePr>
        <p:xfrm>
          <a:off x="1359860" y="2486266"/>
          <a:ext cx="6424278" cy="1434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302">
                <a:tc>
                  <a:txBody>
                    <a:bodyPr/>
                    <a:lstStyle/>
                    <a:p>
                      <a:pPr marL="5715">
                        <a:lnSpc>
                          <a:spcPts val="3815"/>
                        </a:lnSpc>
                        <a:spcBef>
                          <a:spcPts val="135"/>
                        </a:spcBef>
                      </a:pPr>
                      <a:r>
                        <a:rPr sz="30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Puestos </a:t>
                      </a:r>
                      <a:r>
                        <a:rPr sz="300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NI" sz="3000" b="1" spc="-105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</a:t>
                      </a:r>
                      <a:endParaRPr lang="es-NI" sz="30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826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NI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9,109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pPr marL="5715">
                        <a:lnSpc>
                          <a:spcPts val="3790"/>
                        </a:lnSpc>
                      </a:pPr>
                      <a:r>
                        <a:rPr lang="es-NI" sz="3000" b="1" spc="-135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Talleres</a:t>
                      </a:r>
                      <a:r>
                        <a:rPr sz="30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3000" b="1" spc="-2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NI" sz="3000" b="1" spc="-95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Pólvora</a:t>
                      </a:r>
                      <a:endParaRPr lang="es-NI" sz="30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NI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pPr marL="5715">
                        <a:lnSpc>
                          <a:spcPts val="3790"/>
                        </a:lnSpc>
                      </a:pPr>
                      <a:r>
                        <a:rPr sz="3000" b="1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NI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10,036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F439FCC4-5310-4ACD-891F-EC0479853C92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42" y="4241461"/>
            <a:ext cx="3384376" cy="2201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9612D3-373B-405F-9ED7-10BD445E5B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221088"/>
            <a:ext cx="3744417" cy="222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576FC3C-C0C7-4D11-882E-212E8483DE8A}"/>
              </a:ext>
            </a:extLst>
          </p:cNvPr>
          <p:cNvSpPr/>
          <p:nvPr/>
        </p:nvSpPr>
        <p:spPr>
          <a:xfrm>
            <a:off x="1259631" y="51361"/>
            <a:ext cx="6624737" cy="970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 sábado 21 de diciembre 2024</a:t>
            </a:r>
            <a:endParaRPr lang="es-NI" sz="105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 lunes 6 de  Enero 2025</a:t>
            </a:r>
            <a:endParaRPr lang="es-NI" sz="2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A4A8559-21A2-4953-BA54-49844099DB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9615" r="14908" b="35881"/>
          <a:stretch/>
        </p:blipFill>
        <p:spPr>
          <a:xfrm>
            <a:off x="7744426" y="33424"/>
            <a:ext cx="1292070" cy="9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3008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262416" y="15498"/>
            <a:ext cx="797438" cy="1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3267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s-NI" sz="1662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062CAA7C-CA40-498D-BE9E-B49E221D9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704" y="1161702"/>
            <a:ext cx="6732623" cy="66468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ATENCIÓN A LLAMADAS AL</a:t>
            </a:r>
            <a:b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CENTRO DE EMERGENCIA, LÍNEA TELEFÓNICA 118, POLICÍA NACIONAL Y BOMBEROS</a:t>
            </a:r>
            <a:b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es-ES" sz="2000" b="1" cap="none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675C5844-A9EA-44A7-A543-5685A6FA1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349590"/>
              </p:ext>
            </p:extLst>
          </p:nvPr>
        </p:nvGraphicFramePr>
        <p:xfrm>
          <a:off x="2389826" y="2214930"/>
          <a:ext cx="4419197" cy="2109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048">
                <a:tc>
                  <a:txBody>
                    <a:bodyPr/>
                    <a:lstStyle/>
                    <a:p>
                      <a:pPr marL="9486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600" b="1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LLAMADAS</a:t>
                      </a:r>
                      <a:endParaRPr sz="26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4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600" b="1" spc="-4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26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4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85">
                <a:tc>
                  <a:txBody>
                    <a:bodyPr/>
                    <a:lstStyle/>
                    <a:p>
                      <a:pPr marL="271145">
                        <a:lnSpc>
                          <a:spcPts val="3329"/>
                        </a:lnSpc>
                        <a:spcBef>
                          <a:spcPts val="665"/>
                        </a:spcBef>
                      </a:pPr>
                      <a:r>
                        <a:rPr sz="2600" b="1" spc="-5" dirty="0">
                          <a:latin typeface="Arial"/>
                          <a:cs typeface="Arial"/>
                        </a:rPr>
                        <a:t>Departamentos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7795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NI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49,886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41">
                <a:tc>
                  <a:txBody>
                    <a:bodyPr/>
                    <a:lstStyle/>
                    <a:p>
                      <a:pPr marL="271145">
                        <a:lnSpc>
                          <a:spcPts val="3325"/>
                        </a:lnSpc>
                        <a:spcBef>
                          <a:spcPts val="670"/>
                        </a:spcBef>
                      </a:pPr>
                      <a:r>
                        <a:rPr sz="2600" b="1" spc="-5" dirty="0">
                          <a:latin typeface="Arial"/>
                          <a:cs typeface="Arial"/>
                        </a:rPr>
                        <a:t>Managua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8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NI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39,804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41">
                <a:tc>
                  <a:txBody>
                    <a:bodyPr/>
                    <a:lstStyle/>
                    <a:p>
                      <a:pPr marL="271145">
                        <a:lnSpc>
                          <a:spcPts val="3325"/>
                        </a:lnSpc>
                        <a:spcBef>
                          <a:spcPts val="670"/>
                        </a:spcBef>
                      </a:pPr>
                      <a:r>
                        <a:rPr sz="2600" b="1" spc="-45" dirty="0">
                          <a:latin typeface="Arial"/>
                          <a:cs typeface="Arial"/>
                        </a:rPr>
                        <a:t>Total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78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NI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89,690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5702EC2-0B72-4AAC-9FCD-DD60701617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4453636"/>
            <a:ext cx="3416439" cy="226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50C1840-BCE8-4982-B173-8F92F41DCBD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54" y="4365104"/>
            <a:ext cx="3176270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470FAF5-3E41-4157-BB79-C9138214A3A6}"/>
              </a:ext>
            </a:extLst>
          </p:cNvPr>
          <p:cNvSpPr/>
          <p:nvPr/>
        </p:nvSpPr>
        <p:spPr>
          <a:xfrm>
            <a:off x="1259631" y="51361"/>
            <a:ext cx="6624737" cy="970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 sábado 21 de diciembre 2024</a:t>
            </a:r>
            <a:endParaRPr lang="es-NI" sz="105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s-NI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 lunes 6 de  Enero 2025</a:t>
            </a:r>
            <a:endParaRPr lang="es-NI" sz="24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7E3C7B-BD52-4CFE-AD1F-4349A3208E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9615" r="14908" b="35881"/>
          <a:stretch/>
        </p:blipFill>
        <p:spPr>
          <a:xfrm>
            <a:off x="7708503" y="15498"/>
            <a:ext cx="1327993" cy="96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1764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210743" y="0"/>
            <a:ext cx="797438" cy="1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3267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s-NI" sz="1662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6CE7EA24-4658-4280-98A9-9AFDAB238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927" y="-230416"/>
            <a:ext cx="8242146" cy="66468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ACTIVIDAD DELICTIVA</a:t>
            </a:r>
            <a:b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DEL SÁBADO 21 DE DICIEMBRE 204</a:t>
            </a:r>
            <a:b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 LUNES 6 DE ENERO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0001A8-00BB-4A09-B2D7-5CF0451596A4}"/>
              </a:ext>
            </a:extLst>
          </p:cNvPr>
          <p:cNvSpPr txBox="1"/>
          <p:nvPr/>
        </p:nvSpPr>
        <p:spPr>
          <a:xfrm>
            <a:off x="278206" y="1484784"/>
            <a:ext cx="8413502" cy="4574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7668" marR="4689" indent="-316531" algn="just">
              <a:spcBef>
                <a:spcPts val="92"/>
              </a:spcBef>
              <a:buFont typeface="Arial"/>
              <a:buChar char="•"/>
              <a:tabLst>
                <a:tab pos="328254" algn="l"/>
              </a:tabLst>
            </a:pPr>
            <a:r>
              <a:rPr lang="es-NI" sz="2215" b="1" spc="-5" dirty="0">
                <a:latin typeface="Arial"/>
                <a:cs typeface="Arial"/>
              </a:rPr>
              <a:t>Se </a:t>
            </a:r>
            <a:r>
              <a:rPr lang="es-NI" sz="2215" b="1" spc="-5" noProof="1">
                <a:latin typeface="Arial"/>
                <a:cs typeface="Arial"/>
              </a:rPr>
              <a:t>recepcionaron</a:t>
            </a:r>
            <a:r>
              <a:rPr lang="es-NI" sz="2215" b="1" spc="-5" dirty="0">
                <a:latin typeface="Arial"/>
                <a:cs typeface="Arial"/>
              </a:rPr>
              <a:t> 2,401 denuncias por delitos y </a:t>
            </a:r>
            <a:r>
              <a:rPr lang="es-NI" sz="2215" b="1" dirty="0">
                <a:latin typeface="Arial"/>
                <a:cs typeface="Arial"/>
              </a:rPr>
              <a:t>faltas  </a:t>
            </a:r>
            <a:r>
              <a:rPr lang="es-NI" sz="2215" b="1" spc="-5" dirty="0">
                <a:latin typeface="Arial"/>
                <a:cs typeface="Arial"/>
              </a:rPr>
              <a:t>penales. En comparación al período anterior, hubo  disminución del 1.8%. (43 denuncias menos)</a:t>
            </a:r>
          </a:p>
          <a:p>
            <a:pPr marL="11137" marR="4689" algn="just">
              <a:spcBef>
                <a:spcPts val="92"/>
              </a:spcBef>
              <a:tabLst>
                <a:tab pos="328254" algn="l"/>
              </a:tabLst>
            </a:pPr>
            <a:endParaRPr lang="es-NI" sz="2215" b="1" spc="-5" dirty="0">
              <a:latin typeface="Arial"/>
              <a:cs typeface="Arial"/>
            </a:endParaRPr>
          </a:p>
          <a:p>
            <a:pPr marL="327668" marR="4689" indent="-316531" algn="just">
              <a:spcBef>
                <a:spcPts val="92"/>
              </a:spcBef>
              <a:buFont typeface="Arial"/>
              <a:buChar char="•"/>
              <a:tabLst>
                <a:tab pos="328254" algn="l"/>
              </a:tabLst>
            </a:pPr>
            <a:r>
              <a:rPr lang="es-MX" sz="2215" b="1" spc="-5" dirty="0">
                <a:latin typeface="Arial"/>
                <a:cs typeface="Arial"/>
              </a:rPr>
              <a:t>Se reportaron 13 muertes homicidas, 7 menos en comparación al año 2023</a:t>
            </a:r>
          </a:p>
          <a:p>
            <a:pPr marL="11137" marR="4689" algn="just">
              <a:spcBef>
                <a:spcPts val="92"/>
              </a:spcBef>
              <a:tabLst>
                <a:tab pos="328254" algn="l"/>
              </a:tabLst>
            </a:pPr>
            <a:endParaRPr lang="es-MX" sz="2215" b="1" spc="-5" dirty="0">
              <a:latin typeface="Arial"/>
              <a:cs typeface="Arial"/>
            </a:endParaRPr>
          </a:p>
          <a:p>
            <a:pPr marL="327668" marR="4689" indent="-316531" algn="just">
              <a:spcBef>
                <a:spcPts val="92"/>
              </a:spcBef>
              <a:buFont typeface="Arial"/>
              <a:buChar char="•"/>
              <a:tabLst>
                <a:tab pos="328254" algn="l"/>
              </a:tabLst>
            </a:pPr>
            <a:r>
              <a:rPr lang="es-MX" sz="2215" b="1" spc="-5" dirty="0">
                <a:latin typeface="Arial"/>
                <a:cs typeface="Arial"/>
              </a:rPr>
              <a:t>Disminución en 17 robos con intimidación en comparación al año 2023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endParaRPr lang="es-MX" sz="2215" b="1" spc="-5" dirty="0">
              <a:latin typeface="Arial"/>
              <a:cs typeface="Arial"/>
            </a:endParaRPr>
          </a:p>
          <a:p>
            <a:pPr marL="422041" lvl="1"/>
            <a:endParaRPr lang="es-NI" sz="2215" b="1" spc="-5" dirty="0">
              <a:latin typeface="Arial"/>
              <a:cs typeface="Arial"/>
            </a:endParaRPr>
          </a:p>
          <a:p>
            <a:pPr marL="738572" lvl="1" indent="-316531">
              <a:buFont typeface="Wingdings" panose="05000000000000000000" pitchFamily="2" charset="2"/>
              <a:buChar char="ü"/>
            </a:pPr>
            <a:endParaRPr lang="es-NI" sz="2215" b="1" spc="-5" dirty="0">
              <a:latin typeface="Arial"/>
              <a:cs typeface="Arial"/>
            </a:endParaRPr>
          </a:p>
          <a:p>
            <a:pPr lvl="0" algn="just" fontAlgn="base"/>
            <a:endParaRPr lang="es-NI" sz="2215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F942EF3-ACE7-41E1-90A2-14DDEE31D6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09634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4B52FDA-7835-4EF9-AFD4-C20F3F01B5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9615" r="14908" b="35881"/>
          <a:stretch/>
        </p:blipFill>
        <p:spPr>
          <a:xfrm>
            <a:off x="7670380" y="36503"/>
            <a:ext cx="1366115" cy="93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28180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db2004208gl">
  <a:themeElements>
    <a:clrScheme name="6_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6_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je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13580</TotalTime>
  <Words>711</Words>
  <Application>Microsoft Office PowerPoint</Application>
  <PresentationFormat>Presentación en pantalla (4:3)</PresentationFormat>
  <Paragraphs>155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Tahoma</vt:lpstr>
      <vt:lpstr>Times New Roman</vt:lpstr>
      <vt:lpstr>Wingdings</vt:lpstr>
      <vt:lpstr>Wingdings 2</vt:lpstr>
      <vt:lpstr>Viajes</vt:lpstr>
      <vt:lpstr>6_cdb2004208gl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INSPECCIONES REALIZADAS A VENTAS DE PÓLVORA</vt:lpstr>
      <vt:lpstr>ATENCIÓN A LLAMADAS AL CENTRO DE EMERGENCIA, LÍNEA TELEFÓNICA 118, POLICÍA NACIONAL Y BOMBEROS </vt:lpstr>
      <vt:lpstr> ACTIVIDAD DELICTIVA DEL SÁBADO 21 DE DICIEMBRE 204 AL LUNES 6 DE ENERO 2025</vt:lpstr>
      <vt:lpstr> ACCIDENTES DE TRÁNSITO DEL SÁBADO 21 DE DICIEMBRE 204 AL LUNES 6 DE ENERO 2025</vt:lpstr>
      <vt:lpstr> ACCIDENTES DE TRÁNSITO DEL SÁBADO 21 DE DICIEMBRE 204 AL LUNES 6 DE ENERO 2025</vt:lpstr>
      <vt:lpstr>DROGA INCAUTADA</vt:lpstr>
      <vt:lpstr>Presentación de PowerPoint</vt:lpstr>
    </vt:vector>
  </TitlesOfParts>
  <Company>Policía Nacional / Departamento de Operaciones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 de año 2011</dc:title>
  <dc:creator>felix ruiz</dc:creator>
  <dc:description>felix ruiz</dc:description>
  <cp:lastModifiedBy>Relaciones Publicas Pc08</cp:lastModifiedBy>
  <cp:revision>2775</cp:revision>
  <cp:lastPrinted>2025-01-06T16:47:08Z</cp:lastPrinted>
  <dcterms:created xsi:type="dcterms:W3CDTF">2006-10-21T20:03:57Z</dcterms:created>
  <dcterms:modified xsi:type="dcterms:W3CDTF">2025-01-07T17:08:47Z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laborado por">
    <vt:lpwstr>Pablo Martínez S.</vt:lpwstr>
  </property>
  <property fmtid="{D5CDD505-2E9C-101B-9397-08002B2CF9AE}" pid="3" name="Número de teléfono">
    <vt:lpwstr>6322301</vt:lpwstr>
  </property>
  <property fmtid="{D5CDD505-2E9C-101B-9397-08002B2CF9AE}" pid="4" name="_AdHocReviewCycleID">
    <vt:i4>-2031689953</vt:i4>
  </property>
  <property fmtid="{D5CDD505-2E9C-101B-9397-08002B2CF9AE}" pid="5" name="_NewReviewCycle">
    <vt:lpwstr/>
  </property>
  <property fmtid="{D5CDD505-2E9C-101B-9397-08002B2CF9AE}" pid="6" name="_EmailSubject">
    <vt:lpwstr>Resultados:  Plan Policial del 21 de diciembre 2024 al lunes 6 de enero 2025</vt:lpwstr>
  </property>
  <property fmtid="{D5CDD505-2E9C-101B-9397-08002B2CF9AE}" pid="7" name="_AuthorEmail">
    <vt:lpwstr>seguridadpublica@policia.gob.ni</vt:lpwstr>
  </property>
  <property fmtid="{D5CDD505-2E9C-101B-9397-08002B2CF9AE}" pid="8" name="_AuthorEmailDisplayName">
    <vt:lpwstr>seguridadpublica@policia.gob.ni</vt:lpwstr>
  </property>
  <property fmtid="{D5CDD505-2E9C-101B-9397-08002B2CF9AE}" pid="9" name="_PreviousAdHocReviewCycleID">
    <vt:i4>-2031689953</vt:i4>
  </property>
</Properties>
</file>